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57" r:id="rId3"/>
    <p:sldId id="258" r:id="rId4"/>
    <p:sldId id="314" r:id="rId5"/>
    <p:sldId id="315" r:id="rId6"/>
    <p:sldId id="329" r:id="rId7"/>
    <p:sldId id="335" r:id="rId8"/>
    <p:sldId id="317" r:id="rId9"/>
    <p:sldId id="271" r:id="rId10"/>
    <p:sldId id="318" r:id="rId11"/>
    <p:sldId id="319" r:id="rId12"/>
    <p:sldId id="320" r:id="rId13"/>
    <p:sldId id="321" r:id="rId14"/>
    <p:sldId id="334" r:id="rId15"/>
    <p:sldId id="322" r:id="rId16"/>
    <p:sldId id="331" r:id="rId17"/>
    <p:sldId id="323" r:id="rId18"/>
    <p:sldId id="324" r:id="rId19"/>
    <p:sldId id="333" r:id="rId20"/>
    <p:sldId id="325" r:id="rId21"/>
    <p:sldId id="332" r:id="rId22"/>
    <p:sldId id="326" r:id="rId23"/>
    <p:sldId id="336" r:id="rId24"/>
    <p:sldId id="337" r:id="rId25"/>
    <p:sldId id="338" r:id="rId26"/>
    <p:sldId id="339" r:id="rId27"/>
    <p:sldId id="266" r:id="rId28"/>
    <p:sldId id="296" r:id="rId29"/>
    <p:sldId id="297" r:id="rId30"/>
    <p:sldId id="298" r:id="rId31"/>
    <p:sldId id="299" r:id="rId32"/>
    <p:sldId id="301" r:id="rId33"/>
    <p:sldId id="300" r:id="rId34"/>
  </p:sldIdLst>
  <p:sldSz cx="9144000" cy="6858000" type="screen4x3"/>
  <p:notesSz cx="7315200" cy="96012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E9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3" autoAdjust="0"/>
    <p:restoredTop sz="93178" autoAdjust="0"/>
  </p:normalViewPr>
  <p:slideViewPr>
    <p:cSldViewPr>
      <p:cViewPr varScale="1">
        <p:scale>
          <a:sx n="69" d="100"/>
          <a:sy n="69" d="100"/>
        </p:scale>
        <p:origin x="134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1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6F2741A0-68E3-4B99-8580-0AE110BB2340}" type="datetimeFigureOut">
              <a:rPr lang="th-TH" smtClean="0"/>
              <a:pPr/>
              <a:t>04/09/62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5F8CDFC5-CA0C-4794-B5E1-04D29CA2C23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33345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example convert from km/h to m/s by multiplied by 0.278</a:t>
            </a:r>
          </a:p>
          <a:p>
            <a:r>
              <a:rPr lang="en-US" dirty="0" smtClean="0"/>
              <a:t>Convert m/s to km/h</a:t>
            </a:r>
            <a:r>
              <a:rPr lang="en-US" baseline="0" dirty="0" smtClean="0"/>
              <a:t> multiplied by 3.6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CDFC5-CA0C-4794-B5E1-04D29CA2C237}" type="slidenum">
              <a:rPr lang="th-TH" smtClean="0"/>
              <a:pPr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473664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CDFC5-CA0C-4794-B5E1-04D29CA2C237}" type="slidenum">
              <a:rPr lang="th-TH" smtClean="0"/>
              <a:pPr/>
              <a:t>27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02185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CDFC5-CA0C-4794-B5E1-04D29CA2C237}" type="slidenum">
              <a:rPr lang="th-TH" smtClean="0"/>
              <a:pPr/>
              <a:t>29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170805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T= (2s/(U+V)) = 0.77 s</a:t>
            </a:r>
            <a:r>
              <a:rPr lang="th-TH" dirty="0" smtClean="0"/>
              <a:t>  ช่วงเวลานี้สัมพันธ์กับความยาว</a:t>
            </a:r>
            <a:r>
              <a:rPr lang="th-TH" baseline="0" dirty="0" smtClean="0"/>
              <a:t> </a:t>
            </a:r>
            <a:r>
              <a:rPr lang="en-US" baseline="0" dirty="0" smtClean="0"/>
              <a:t>skid mark </a:t>
            </a:r>
            <a:r>
              <a:rPr lang="th-TH" baseline="0" dirty="0" smtClean="0"/>
              <a:t>ในช่วงแรก </a:t>
            </a:r>
            <a:r>
              <a:rPr lang="en-US" baseline="0" dirty="0" smtClean="0"/>
              <a:t>(15.4 m) </a:t>
            </a:r>
            <a:r>
              <a:rPr lang="th-TH" baseline="0" dirty="0" smtClean="0"/>
              <a:t>ซึ่งจริง ๆ แล้วควรต้องบวกช่วงเวลาเพิ่มเข้าไปอีกเนื่องจาก </a:t>
            </a:r>
            <a:r>
              <a:rPr lang="en-US" baseline="0" dirty="0" smtClean="0"/>
              <a:t>reaction </a:t>
            </a:r>
            <a:r>
              <a:rPr lang="th-TH" baseline="0" dirty="0" smtClean="0"/>
              <a:t>หรือ </a:t>
            </a:r>
            <a:r>
              <a:rPr lang="en-US" baseline="0" dirty="0" smtClean="0"/>
              <a:t>perception time</a:t>
            </a:r>
          </a:p>
          <a:p>
            <a:r>
              <a:rPr lang="th-TH" baseline="0" dirty="0" smtClean="0"/>
              <a:t>สูตรข้างต้นมาจาก </a:t>
            </a:r>
            <a:r>
              <a:rPr lang="en-US" baseline="0" dirty="0" smtClean="0"/>
              <a:t>v^2 = u^2 + 2as </a:t>
            </a:r>
            <a:r>
              <a:rPr lang="th-TH" baseline="0" dirty="0" smtClean="0"/>
              <a:t>และ </a:t>
            </a:r>
            <a:r>
              <a:rPr lang="en-US" baseline="0" dirty="0" smtClean="0"/>
              <a:t>v = u + at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CDFC5-CA0C-4794-B5E1-04D29CA2C237}" type="slidenum">
              <a:rPr lang="th-TH" smtClean="0"/>
              <a:pPr/>
              <a:t>30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646443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โดยทั่วไปความเร็วในการเดินของคนมีค่าประมาณ</a:t>
            </a:r>
            <a:r>
              <a:rPr lang="th-TH" baseline="0" dirty="0" smtClean="0"/>
              <a:t> </a:t>
            </a:r>
            <a:r>
              <a:rPr lang="en-US" baseline="0" dirty="0" smtClean="0"/>
              <a:t>1.3 m/s</a:t>
            </a:r>
          </a:p>
          <a:p>
            <a:r>
              <a:rPr lang="th-TH" baseline="0" dirty="0" smtClean="0"/>
              <a:t>ช่วงเวลานับแต่คนขับเห็นคนข้ามถนนจนกระทั่งรถชน เป็น </a:t>
            </a:r>
            <a:r>
              <a:rPr lang="en-US" baseline="0" dirty="0" smtClean="0"/>
              <a:t>1.46  -</a:t>
            </a:r>
            <a:r>
              <a:rPr lang="th-TH" baseline="0" dirty="0" smtClean="0"/>
              <a:t> </a:t>
            </a:r>
            <a:r>
              <a:rPr lang="en-US" baseline="0" dirty="0" smtClean="0"/>
              <a:t>2.27 s</a:t>
            </a:r>
          </a:p>
          <a:p>
            <a:r>
              <a:rPr lang="th-TH" baseline="0" dirty="0" smtClean="0"/>
              <a:t>ความเร็วในการเดินของคนชรา </a:t>
            </a:r>
            <a:r>
              <a:rPr lang="en-US" baseline="0" dirty="0" smtClean="0"/>
              <a:t>1.3 m/s</a:t>
            </a:r>
            <a:endParaRPr lang="th-TH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CDFC5-CA0C-4794-B5E1-04D29CA2C237}" type="slidenum">
              <a:rPr lang="th-TH" smtClean="0"/>
              <a:pPr/>
              <a:t>31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938197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ถ้าคิดความเร็วของคนแก่อยู่ในช่วง</a:t>
            </a:r>
            <a:r>
              <a:rPr lang="th-TH" baseline="0" dirty="0" smtClean="0"/>
              <a:t> 1.2 – 1.3 </a:t>
            </a:r>
            <a:r>
              <a:rPr lang="en-US" baseline="0" dirty="0" smtClean="0"/>
              <a:t>m/s</a:t>
            </a:r>
          </a:p>
          <a:p>
            <a:r>
              <a:rPr lang="th-TH" baseline="0" dirty="0" smtClean="0"/>
              <a:t>จากช่วงเวลาในหน้าที่แล้ว 1.5 – 2.3 </a:t>
            </a:r>
            <a:r>
              <a:rPr lang="en-US" baseline="0" dirty="0" smtClean="0"/>
              <a:t>s</a:t>
            </a:r>
          </a:p>
          <a:p>
            <a:r>
              <a:rPr lang="th-TH" baseline="0" dirty="0" smtClean="0"/>
              <a:t>คิดเป็นช่วงระยะทางได้ 2 ช่วง </a:t>
            </a:r>
          </a:p>
          <a:p>
            <a:pPr marL="342900" indent="-342900">
              <a:buAutoNum type="arabicParenBoth"/>
            </a:pPr>
            <a:r>
              <a:rPr lang="th-TH" baseline="0" dirty="0" smtClean="0"/>
              <a:t>จากการคิดระยะทาง โดยใช้ ความเร็ว 1.2 </a:t>
            </a:r>
            <a:r>
              <a:rPr lang="en-US" baseline="0" dirty="0" smtClean="0"/>
              <a:t>m/s </a:t>
            </a:r>
            <a:r>
              <a:rPr lang="th-TH" baseline="0" dirty="0" smtClean="0"/>
              <a:t>และ ในช่วงเวลา 1.5 – 2.3 </a:t>
            </a:r>
            <a:r>
              <a:rPr lang="en-US" baseline="0" dirty="0" smtClean="0"/>
              <a:t>s </a:t>
            </a:r>
            <a:r>
              <a:rPr lang="th-TH" baseline="0" dirty="0" smtClean="0"/>
              <a:t>ได้ช่วงระยะทาง 1.8 – 2.8  </a:t>
            </a:r>
            <a:r>
              <a:rPr lang="en-US" baseline="0" dirty="0" smtClean="0"/>
              <a:t>m</a:t>
            </a:r>
          </a:p>
          <a:p>
            <a:pPr marL="342900" indent="-342900">
              <a:buAutoNum type="arabicParenBoth"/>
            </a:pPr>
            <a:r>
              <a:rPr lang="th-TH" baseline="0" dirty="0" smtClean="0"/>
              <a:t>จากการคดระยะทาง โดยใช้ความเร็ว 1.3 </a:t>
            </a:r>
            <a:r>
              <a:rPr lang="en-US" baseline="0" dirty="0" smtClean="0"/>
              <a:t>m/s </a:t>
            </a:r>
            <a:r>
              <a:rPr lang="th-TH" baseline="0" dirty="0" smtClean="0"/>
              <a:t>และในช่วงเวลา 1.5 </a:t>
            </a:r>
            <a:r>
              <a:rPr lang="en-US" baseline="0" dirty="0" smtClean="0"/>
              <a:t>- 2.</a:t>
            </a:r>
            <a:r>
              <a:rPr lang="th-TH" baseline="0" dirty="0" smtClean="0"/>
              <a:t>3</a:t>
            </a:r>
            <a:r>
              <a:rPr lang="en-US" baseline="0" dirty="0" smtClean="0"/>
              <a:t>  s </a:t>
            </a:r>
            <a:r>
              <a:rPr lang="th-TH" baseline="0" dirty="0" smtClean="0"/>
              <a:t>ได้ช่วงระยะทาง  2.0 – 3.0 </a:t>
            </a:r>
            <a:r>
              <a:rPr lang="en-US" baseline="0" dirty="0" smtClean="0"/>
              <a:t>m</a:t>
            </a:r>
          </a:p>
          <a:p>
            <a:pPr marL="0" indent="0">
              <a:buNone/>
            </a:pPr>
            <a:r>
              <a:rPr lang="th-TH" baseline="0" dirty="0" smtClean="0"/>
              <a:t>ดังนั้นคำตอบควรเป็นช่วง 1.8 – 3.0 </a:t>
            </a:r>
            <a:r>
              <a:rPr lang="en-US" baseline="0" dirty="0" smtClean="0"/>
              <a:t>m </a:t>
            </a:r>
            <a:r>
              <a:rPr lang="th-TH" baseline="0" dirty="0" smtClean="0"/>
              <a:t>ซึ่งเมื่อเทียบกับแผนภาพจากที่เกิดเหตุพบว่า ระยะทางจากเกาะกลางถนนมาถึงจุดที่ชน  1.3 </a:t>
            </a:r>
            <a:r>
              <a:rPr lang="en-US" baseline="0" dirty="0" smtClean="0"/>
              <a:t>m</a:t>
            </a:r>
          </a:p>
          <a:p>
            <a:pPr marL="0" indent="0">
              <a:buNone/>
            </a:pPr>
            <a:r>
              <a:rPr lang="th-TH" baseline="0" dirty="0" smtClean="0"/>
              <a:t>ใยขณะที่ ระยะทางจากฟุตบาทไปยังจุดที่ชน เป็น 5.6 -1.3 </a:t>
            </a:r>
            <a:r>
              <a:rPr lang="en-US" baseline="0" dirty="0" smtClean="0"/>
              <a:t>= 4.3  m </a:t>
            </a:r>
            <a:r>
              <a:rPr lang="th-TH" baseline="0" dirty="0" smtClean="0"/>
              <a:t>ดังนั้นมีความเป็นไปได้ที่คนแก่จะเดินมาจากฟุตบาท</a:t>
            </a:r>
          </a:p>
          <a:p>
            <a:pPr marL="0" indent="0">
              <a:buNone/>
            </a:pPr>
            <a:r>
              <a:rPr lang="th-TH" baseline="0" dirty="0" smtClean="0"/>
              <a:t>จึงอาจไม่ใช้การตัดหน้ารถ</a:t>
            </a:r>
            <a:r>
              <a:rPr lang="th-TH" baseline="0" dirty="0" err="1" smtClean="0"/>
              <a:t>กระทันหัน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CDFC5-CA0C-4794-B5E1-04D29CA2C237}" type="slidenum">
              <a:rPr lang="th-TH" smtClean="0"/>
              <a:pPr/>
              <a:t>32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27045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ในที่นี้</a:t>
            </a:r>
            <a:r>
              <a:rPr lang="th-TH" baseline="0" dirty="0" smtClean="0"/>
              <a:t> </a:t>
            </a:r>
            <a:r>
              <a:rPr lang="en-US" baseline="0" dirty="0" smtClean="0"/>
              <a:t>point of impact </a:t>
            </a:r>
            <a:r>
              <a:rPr lang="th-TH" baseline="0" dirty="0" smtClean="0"/>
              <a:t>เป็นจุดที่เกิดการชนกันจริง เนื่องจากมีหลักฐานการชน เช่น รอยครูดของรองเท้า</a:t>
            </a:r>
          </a:p>
          <a:p>
            <a:r>
              <a:rPr lang="th-TH" baseline="0" dirty="0" smtClean="0"/>
              <a:t>สาเหตุที่ไม่คิดว่าชายชราคนนี้เดินลงมาจากเกาะกลางถนนและตัดหน้ารถกระทันหันอย่างที่คนขับบอกคือ ในช่วงเวลาที่คนขับเห็นชายชราและเบรกรถอย่างกระทันหัน กินเวลาประมาณ </a:t>
            </a:r>
            <a:r>
              <a:rPr lang="en-US" baseline="0" dirty="0" smtClean="0"/>
              <a:t>1.47 </a:t>
            </a:r>
            <a:r>
              <a:rPr lang="th-TH" baseline="0" dirty="0" smtClean="0"/>
              <a:t>ถึง </a:t>
            </a:r>
            <a:r>
              <a:rPr lang="en-US" baseline="0" dirty="0" smtClean="0"/>
              <a:t>2.27 s </a:t>
            </a:r>
            <a:r>
              <a:rPr lang="th-TH" baseline="0" dirty="0" smtClean="0"/>
              <a:t>ซึงในช่วงเวลาดังกล่าวเมื่อพิจารณาว่าชายชรามีอัตราเร็วในการเดินประมาณ </a:t>
            </a:r>
            <a:r>
              <a:rPr lang="en-US" baseline="0" dirty="0" smtClean="0"/>
              <a:t>1.3 m/s </a:t>
            </a:r>
            <a:r>
              <a:rPr lang="th-TH" baseline="0" dirty="0" smtClean="0"/>
              <a:t>ระยะทางที่ชายชราคนนี้เดินได้ในช่วงเวลาดังกล่าวคือ </a:t>
            </a:r>
            <a:r>
              <a:rPr lang="en-US" baseline="0" dirty="0" smtClean="0"/>
              <a:t>1.47x1.3 = </a:t>
            </a:r>
            <a:r>
              <a:rPr lang="en-US" b="1" baseline="0" dirty="0" smtClean="0">
                <a:solidFill>
                  <a:srgbClr val="FF0000"/>
                </a:solidFill>
              </a:rPr>
              <a:t>1.91</a:t>
            </a:r>
            <a:r>
              <a:rPr lang="en-US" baseline="0" dirty="0" smtClean="0">
                <a:solidFill>
                  <a:srgbClr val="FF0000"/>
                </a:solidFill>
              </a:rPr>
              <a:t> </a:t>
            </a:r>
            <a:r>
              <a:rPr lang="en-US" b="1" baseline="0" dirty="0" smtClean="0">
                <a:solidFill>
                  <a:srgbClr val="FF0000"/>
                </a:solidFill>
              </a:rPr>
              <a:t>m</a:t>
            </a:r>
            <a:r>
              <a:rPr lang="en-US" baseline="0" dirty="0" smtClean="0">
                <a:solidFill>
                  <a:srgbClr val="FF0000"/>
                </a:solidFill>
              </a:rPr>
              <a:t> </a:t>
            </a:r>
            <a:r>
              <a:rPr lang="th-TH" baseline="0" dirty="0" smtClean="0"/>
              <a:t>ถึง </a:t>
            </a:r>
            <a:r>
              <a:rPr lang="en-US" baseline="0" dirty="0" smtClean="0"/>
              <a:t>2.27 x 1.3 =</a:t>
            </a:r>
            <a:r>
              <a:rPr lang="en-US" b="1" baseline="0" dirty="0" smtClean="0">
                <a:solidFill>
                  <a:srgbClr val="FF0000"/>
                </a:solidFill>
              </a:rPr>
              <a:t> 2.95 </a:t>
            </a:r>
            <a:r>
              <a:rPr lang="en-US" b="1" baseline="0" dirty="0" smtClean="0"/>
              <a:t>m </a:t>
            </a:r>
            <a:r>
              <a:rPr lang="th-TH" baseline="0" dirty="0" smtClean="0"/>
              <a:t>ซึ่งระยะทางดังกล่าวสอดคล้องกับ </a:t>
            </a:r>
            <a:r>
              <a:rPr lang="en-US" baseline="0" dirty="0" smtClean="0"/>
              <a:t>point of impact </a:t>
            </a:r>
            <a:r>
              <a:rPr lang="th-TH" baseline="0" dirty="0" smtClean="0"/>
              <a:t>ถ้าชายชราเริ่มก้าวเดินมาจากเกาะกลางถนน เนื่องจากระยะห่างระหว่างเกาะกลางถนนกับ </a:t>
            </a:r>
            <a:r>
              <a:rPr lang="en-US" baseline="0" dirty="0" smtClean="0"/>
              <a:t>point of impact </a:t>
            </a:r>
            <a:r>
              <a:rPr lang="th-TH" baseline="0" dirty="0" smtClean="0"/>
              <a:t>เป็น </a:t>
            </a:r>
            <a:r>
              <a:rPr lang="en-US" baseline="0" dirty="0" smtClean="0"/>
              <a:t>1.3 m </a:t>
            </a:r>
            <a:r>
              <a:rPr lang="th-TH" baseline="0" dirty="0" smtClean="0"/>
              <a:t>ดังนั้นชายชราควรเดินมาจากทางเท้ามากกว่า และถูกชนเมื่ออยู่บนทางม้าลาย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CDFC5-CA0C-4794-B5E1-04D29CA2C237}" type="slidenum">
              <a:rPr lang="th-TH" smtClean="0"/>
              <a:pPr/>
              <a:t>33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4292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CDFC5-CA0C-4794-B5E1-04D29CA2C237}" type="slidenum">
              <a:rPr lang="th-TH" smtClean="0"/>
              <a:pPr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62907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Under-inflated </a:t>
            </a:r>
            <a:r>
              <a:rPr lang="en-US" sz="1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tyre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</a:p>
          <a:p>
            <a:r>
              <a:rPr 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contact of </a:t>
            </a:r>
            <a:r>
              <a:rPr lang="en-US" sz="1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tyre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edges with road </a:t>
            </a:r>
            <a:r>
              <a:rPr lang="en-US" sz="1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(firmer than)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contact of </a:t>
            </a:r>
            <a:r>
              <a:rPr lang="en-US" sz="1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centre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part of </a:t>
            </a:r>
            <a:r>
              <a:rPr lang="en-US" sz="1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tyre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road</a:t>
            </a:r>
          </a:p>
          <a:p>
            <a:r>
              <a:rPr 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depreciation of the edges of </a:t>
            </a:r>
            <a:r>
              <a:rPr lang="en-US" sz="1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tyre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much faster;</a:t>
            </a:r>
          </a:p>
          <a:p>
            <a:r>
              <a:rPr 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When sliding on road, it gives skid marks with missing </a:t>
            </a:r>
            <a:r>
              <a:rPr lang="en-US" sz="1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centre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part. </a:t>
            </a:r>
          </a:p>
          <a:p>
            <a:r>
              <a:rPr 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Over-inflated </a:t>
            </a:r>
            <a:r>
              <a:rPr lang="en-US" sz="1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tyre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</a:p>
          <a:p>
            <a:r>
              <a:rPr 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contact of </a:t>
            </a:r>
            <a:r>
              <a:rPr lang="en-US" sz="1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centre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part of </a:t>
            </a:r>
            <a:r>
              <a:rPr lang="en-US" sz="1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tyre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road </a:t>
            </a:r>
            <a:r>
              <a:rPr lang="en-US" sz="1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(firmer than)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contact of </a:t>
            </a:r>
            <a:r>
              <a:rPr lang="en-US" sz="1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tyre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edges with road</a:t>
            </a:r>
          </a:p>
          <a:p>
            <a:r>
              <a:rPr 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causing skid marks with missing </a:t>
            </a:r>
            <a:r>
              <a:rPr lang="en-US" sz="1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tyre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edges</a:t>
            </a:r>
            <a:endParaRPr lang="en-US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CDFC5-CA0C-4794-B5E1-04D29CA2C237}" type="slidenum">
              <a:rPr lang="th-TH" smtClean="0"/>
              <a:pPr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80813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90478">
              <a:defRPr/>
            </a:pPr>
            <a:r>
              <a:rPr lang="en-US" sz="1900" dirty="0" smtClean="0">
                <a:latin typeface="Times New Roman" pitchFamily="18" charset="0"/>
              </a:rPr>
              <a:t>The crash involved vehicle, Isuzu D-max, was reported to have front left tire blown out and running into the ditch on the left of the road on Highway No.1, </a:t>
            </a:r>
            <a:r>
              <a:rPr lang="en-US" sz="1900" dirty="0" err="1" smtClean="0">
                <a:latin typeface="Times New Roman" pitchFamily="18" charset="0"/>
              </a:rPr>
              <a:t>Paholyothin</a:t>
            </a:r>
            <a:r>
              <a:rPr lang="en-US" sz="1900" dirty="0" smtClean="0">
                <a:latin typeface="Times New Roman" pitchFamily="18" charset="0"/>
              </a:rPr>
              <a:t>. The driver, only one occupant, received no injury.</a:t>
            </a:r>
            <a:endParaRPr lang="th-TH" sz="1900" dirty="0" smtClean="0">
              <a:latin typeface="Times New Roman" pitchFamily="18" charset="0"/>
            </a:endParaRP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CDFC5-CA0C-4794-B5E1-04D29CA2C237}" type="slidenum">
              <a:rPr lang="th-TH" smtClean="0"/>
              <a:pPr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28029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Coefficient</a:t>
            </a:r>
            <a:r>
              <a:rPr lang="en-US" baseline="0" dirty="0" smtClean="0"/>
              <a:t> of friction </a:t>
            </a:r>
            <a:r>
              <a:rPr lang="th-TH" baseline="0" dirty="0" smtClean="0"/>
              <a:t>ในที่นี้ควรเป็น </a:t>
            </a:r>
            <a:r>
              <a:rPr lang="en-US" baseline="0" dirty="0" smtClean="0"/>
              <a:t>dynamic friction</a:t>
            </a:r>
            <a:r>
              <a:rPr lang="th-TH" baseline="0" dirty="0" smtClean="0"/>
              <a:t> </a:t>
            </a:r>
            <a:r>
              <a:rPr lang="en-US" baseline="0" dirty="0" smtClean="0"/>
              <a:t>(kinetic friction) </a:t>
            </a:r>
            <a:r>
              <a:rPr lang="th-TH" baseline="0" dirty="0" smtClean="0"/>
              <a:t>ซึ่งมีค่าน้อยกว่าของ </a:t>
            </a:r>
            <a:r>
              <a:rPr lang="en-US" baseline="0" dirty="0" smtClean="0"/>
              <a:t>static friction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CDFC5-CA0C-4794-B5E1-04D29CA2C237}" type="slidenum">
              <a:rPr lang="th-TH" smtClean="0"/>
              <a:pPr/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7359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a sealed road?</a:t>
            </a:r>
          </a:p>
          <a:p>
            <a:r>
              <a:rPr lang="en-US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sealed road is one which has been formed using surface treatments such as tar, bitumen, concrete or asphalt. Therefore it has been permanently “sealed” using these materials.</a:t>
            </a:r>
          </a:p>
          <a:p>
            <a:r>
              <a:rPr lang="en-US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Commonly, most Australian roads in major cities and surrounding suburbs are sealed.</a:t>
            </a:r>
          </a:p>
          <a:p>
            <a:r>
              <a:rPr lang="en-US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an unsealed road?</a:t>
            </a:r>
          </a:p>
          <a:p>
            <a:r>
              <a:rPr lang="en-US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unsealed road is a road that has been formed and constructed but is not sealed with a hard material such as those mentioned above.</a:t>
            </a:r>
            <a:endParaRPr lang="en-US" sz="18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CDFC5-CA0C-4794-B5E1-04D29CA2C237}" type="slidenum">
              <a:rPr lang="th-TH" smtClean="0"/>
              <a:pPr/>
              <a:t>14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645081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#3</a:t>
            </a:r>
            <a:r>
              <a:rPr lang="en-US" baseline="0" dirty="0" smtClean="0"/>
              <a:t> location  v = 18.59 m/s (67 km/h)</a:t>
            </a:r>
          </a:p>
          <a:p>
            <a:endParaRPr lang="en-US" baseline="0" dirty="0" smtClean="0"/>
          </a:p>
          <a:p>
            <a:r>
              <a:rPr lang="en-US" baseline="0" dirty="0" smtClean="0"/>
              <a:t>#2 location v = 20.51 m/s (74 km/h)</a:t>
            </a:r>
          </a:p>
          <a:p>
            <a:r>
              <a:rPr lang="en-US" baseline="0" dirty="0" smtClean="0"/>
              <a:t>#3 location v = 28.56 m/s (103 km/h)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CDFC5-CA0C-4794-B5E1-04D29CA2C237}" type="slidenum">
              <a:rPr lang="th-TH" smtClean="0"/>
              <a:pPr/>
              <a:t>16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03080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According to this</a:t>
            </a:r>
            <a:r>
              <a:rPr lang="en-US" baseline="0" dirty="0" smtClean="0"/>
              <a:t> chart the reaction time is found to be about 1 s.</a:t>
            </a:r>
          </a:p>
          <a:p>
            <a:r>
              <a:rPr lang="en-US" baseline="0" dirty="0" smtClean="0"/>
              <a:t>However</a:t>
            </a:r>
            <a:r>
              <a:rPr lang="en-US" baseline="0" smtClean="0"/>
              <a:t>, a</a:t>
            </a:r>
            <a:r>
              <a:rPr lang="en-US" smtClean="0"/>
              <a:t> </a:t>
            </a:r>
            <a:r>
              <a:rPr lang="en-US" dirty="0" smtClean="0"/>
              <a:t>typical</a:t>
            </a:r>
            <a:r>
              <a:rPr lang="en-US" baseline="0" dirty="0" smtClean="0"/>
              <a:t> reaction for a driver is 1.5 s.</a:t>
            </a:r>
            <a:endParaRPr lang="en-US" dirty="0" smtClean="0"/>
          </a:p>
          <a:p>
            <a:r>
              <a:rPr lang="en-US" dirty="0" smtClean="0"/>
              <a:t>One reason for this increased risk is reaction time - the time it takes for a driver to realize a danger and reacting to it. Reaction time is critical and so if a driver is a little distracted then it will take them longer to react - which increases the time it takes them to brake.</a:t>
            </a:r>
          </a:p>
          <a:p>
            <a:r>
              <a:rPr lang="en-US" dirty="0" smtClean="0"/>
              <a:t>Braking distance is the distance a car travels before stopping when the brakes are applied. The braking distance is affected by a variety of factors - the surface of the road - wet or dry, sealed or dirt, the quality of the </a:t>
            </a:r>
            <a:r>
              <a:rPr lang="en-US" dirty="0" err="1" smtClean="0"/>
              <a:t>tyres</a:t>
            </a:r>
            <a:r>
              <a:rPr lang="en-US" dirty="0" smtClean="0"/>
              <a:t> of the vehicle.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CDFC5-CA0C-4794-B5E1-04D29CA2C237}" type="slidenum">
              <a:rPr lang="th-TH" smtClean="0"/>
              <a:pPr/>
              <a:t>20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972857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CDFC5-CA0C-4794-B5E1-04D29CA2C237}" type="slidenum">
              <a:rPr lang="th-TH" smtClean="0"/>
              <a:pPr/>
              <a:t>21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89614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D442C-CFBA-49E1-8ABA-464BD1335707}" type="datetime1">
              <a:rPr lang="th-TH" smtClean="0"/>
              <a:t>04/09/62</a:t>
            </a:fld>
            <a:endParaRPr lang="th-TH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DD5FC22-D78D-469D-AD93-7A52EE8271E1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92E0C-3F4E-4AA3-8573-D92AD622FFFE}" type="datetime1">
              <a:rPr lang="th-TH" smtClean="0"/>
              <a:t>04/09/62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FC22-D78D-469D-AD93-7A52EE8271E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81385-C015-4FA6-9916-D6ACE05F55D7}" type="datetime1">
              <a:rPr lang="th-TH" smtClean="0"/>
              <a:t>04/09/62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FC22-D78D-469D-AD93-7A52EE8271E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7CDB1E8C-BE72-4A13-BE57-F2B9CDBEA148}" type="datetime1">
              <a:rPr lang="th-TH" smtClean="0"/>
              <a:t>04/09/62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1A7CBB4E-934E-458C-94A8-0261777B51DF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5B1E3-DD85-4580-9F26-0C66A3C38476}" type="datetime1">
              <a:rPr lang="th-TH" smtClean="0"/>
              <a:t>04/09/62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FC22-D78D-469D-AD93-7A52EE8271E1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B736-FF3B-4C46-8098-021746377D3D}" type="datetime1">
              <a:rPr lang="th-TH" smtClean="0"/>
              <a:t>04/09/62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th-TH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DD5FC22-D78D-469D-AD93-7A52EE8271E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DF03-B2FD-4A01-BBDA-B982AAC613D5}" type="datetime1">
              <a:rPr lang="th-TH" smtClean="0"/>
              <a:t>04/09/62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FC22-D78D-469D-AD93-7A52EE8271E1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751E2-CAAA-4414-BD13-BBA534E18B4D}" type="datetime1">
              <a:rPr lang="th-TH" smtClean="0"/>
              <a:t>04/09/62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FC22-D78D-469D-AD93-7A52EE8271E1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F2210-82F1-4EBE-BBC7-EC5E66A2F974}" type="datetime1">
              <a:rPr lang="th-TH" smtClean="0"/>
              <a:t>04/09/62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FC22-D78D-469D-AD93-7A52EE8271E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5222-A071-47A9-A0F4-844B7197885D}" type="datetime1">
              <a:rPr lang="th-TH" smtClean="0"/>
              <a:t>04/09/62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FC22-D78D-469D-AD93-7A52EE8271E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2FDA3-CAF7-48B3-B4D6-254D12DCFA71}" type="datetime1">
              <a:rPr lang="th-TH" smtClean="0"/>
              <a:t>04/09/62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FC22-D78D-469D-AD93-7A52EE8271E1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42B3-641C-40CE-8260-EF6D3AEFCCCD}" type="datetime1">
              <a:rPr lang="th-TH" smtClean="0"/>
              <a:t>04/09/62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DD5FC22-D78D-469D-AD93-7A52EE8271E1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F6A2ABB-7952-4003-8A05-5FA94A04745F}" type="datetime1">
              <a:rPr lang="th-TH" smtClean="0"/>
              <a:t>04/09/62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DD5FC22-D78D-469D-AD93-7A52EE8271E1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hyperlink" Target="file:///C:\Users\RatchapakC\Downloads\CASRPotentialeffectsESC1114.pd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png"/><Relationship Id="rId4" Type="http://schemas.openxmlformats.org/officeDocument/2006/relationships/image" Target="../media/image1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b.gov.hk/attachment/tc/curriculum-development/major-level-of-edu/gifted/resources_and_support/ForensicSci/Files/L7/5_Lesson_7_worksheets_withAns.doc" TargetMode="External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db.gov.hk/attachment/tc/curriculum-development/major-level-of-edu/gifted/resources_and_support/ForensicSci/Files/L7/5_Lesson_7_worksheets_withAns.doc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lang="th-TH" sz="2800" b="1" dirty="0">
              <a:latin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Vehicular accidents</a:t>
            </a:r>
            <a:endParaRPr lang="th-TH" sz="5400" b="1" dirty="0"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FC22-D78D-469D-AD93-7A52EE8271E1}" type="slidenum">
              <a:rPr lang="th-TH" smtClean="0"/>
              <a:pPr/>
              <a:t>1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377C-9B5C-4B52-8CAF-64A9A74E3A1B}" type="slidenum">
              <a:rPr lang="en-US"/>
              <a:pPr/>
              <a:t>10</a:t>
            </a:fld>
            <a:endParaRPr lang="th-TH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th-TH" b="1" dirty="0" smtClean="0">
                <a:latin typeface="Times New Roman" pitchFamily="18" charset="0"/>
                <a:cs typeface="+mn-cs"/>
              </a:rPr>
              <a:t>ข้อมูลเบื้องต้น</a:t>
            </a:r>
            <a:endParaRPr lang="th-TH" b="1" dirty="0">
              <a:latin typeface="Times New Roman" pitchFamily="18" charset="0"/>
              <a:cs typeface="+mn-cs"/>
            </a:endParaRP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152400" y="1676400"/>
            <a:ext cx="391554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thaiDist">
              <a:spcBef>
                <a:spcPct val="50000"/>
              </a:spcBef>
              <a:buFont typeface="Arial" pitchFamily="34" charset="0"/>
              <a:buChar char="•"/>
            </a:pPr>
            <a:r>
              <a:rPr lang="th-TH" dirty="0" smtClean="0">
                <a:latin typeface="Times New Roman" pitchFamily="18" charset="0"/>
              </a:rPr>
              <a:t>เหตุเกิดบนถนนพหลโยธินขาเข้ากรุงเทพฯ ในช่องทางด่วน</a:t>
            </a:r>
          </a:p>
          <a:p>
            <a:pPr algn="thaiDist">
              <a:spcBef>
                <a:spcPct val="50000"/>
              </a:spcBef>
              <a:buFont typeface="Arial" pitchFamily="34" charset="0"/>
              <a:buChar char="•"/>
            </a:pPr>
            <a:r>
              <a:rPr lang="th-TH" dirty="0" smtClean="0">
                <a:latin typeface="Times New Roman" pitchFamily="18" charset="0"/>
              </a:rPr>
              <a:t>ขณะที่รถกระบะกำลังวิ่งด้วยความเร็วค่าหนึ่ง ยางหน้าด้านซ้ายแตก ทำให้รถเสียหลักพุ่งลงท้องร่องที่คั่นระหว่างช่องทางด่วนกับทางคู่ขนาน</a:t>
            </a:r>
          </a:p>
          <a:p>
            <a:pPr algn="thaiDist">
              <a:spcBef>
                <a:spcPct val="50000"/>
              </a:spcBef>
              <a:buFont typeface="Arial" pitchFamily="34" charset="0"/>
              <a:buChar char="•"/>
            </a:pPr>
            <a:r>
              <a:rPr lang="th-TH" sz="2800" dirty="0" smtClean="0">
                <a:latin typeface="Times New Roman" pitchFamily="18" charset="0"/>
              </a:rPr>
              <a:t>ไม่มีผู้ได้รับบาดเจ็บในอุบัติเหตุครั้งนี้</a:t>
            </a:r>
            <a:endParaRPr lang="th-TH" sz="2800" dirty="0">
              <a:latin typeface="Times New Roman" pitchFamily="18" charset="0"/>
            </a:endParaRP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3" y="395579"/>
            <a:ext cx="4536504" cy="3051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501008"/>
            <a:ext cx="4645295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0263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4F779-12F0-4A80-8921-96E95A0E98F2}" type="slidenum">
              <a:rPr lang="en-US"/>
              <a:pPr/>
              <a:t>11</a:t>
            </a:fld>
            <a:endParaRPr lang="th-TH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5246687" cy="1143000"/>
          </a:xfrm>
        </p:spPr>
        <p:txBody>
          <a:bodyPr>
            <a:normAutofit fontScale="90000"/>
          </a:bodyPr>
          <a:lstStyle/>
          <a:p>
            <a:r>
              <a:rPr lang="th-TH" b="1" dirty="0" smtClean="0">
                <a:latin typeface="Times New Roman" pitchFamily="18" charset="0"/>
                <a:cs typeface="+mn-cs"/>
              </a:rPr>
              <a:t>รายละเอียดจากสถานที่เกิดเหตุ </a:t>
            </a:r>
            <a:r>
              <a:rPr lang="en-US" b="1" dirty="0" smtClean="0">
                <a:latin typeface="Times New Roman" pitchFamily="18" charset="0"/>
                <a:cs typeface="+mn-cs"/>
              </a:rPr>
              <a:t>(1)</a:t>
            </a:r>
            <a:endParaRPr lang="th-TH" b="1" dirty="0">
              <a:latin typeface="Times New Roman" pitchFamily="18" charset="0"/>
              <a:cs typeface="+mn-cs"/>
            </a:endParaRP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0" y="2204864"/>
            <a:ext cx="500380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th-TH" sz="3600" dirty="0" smtClean="0">
                <a:latin typeface="Times New Roman" pitchFamily="18" charset="0"/>
              </a:rPr>
              <a:t>ถนนพหลโยธิน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</a:rPr>
              <a:t>: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th-TH" dirty="0" smtClean="0">
                <a:latin typeface="Times New Roman" pitchFamily="18" charset="0"/>
              </a:rPr>
              <a:t>บริเวณที่เกิดอุบัติเหตุเป็นเส้นทางตรง</a:t>
            </a:r>
            <a:endParaRPr lang="en-US" sz="2800" dirty="0">
              <a:latin typeface="Times New Roman" pitchFamily="18" charset="0"/>
            </a:endParaRP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th-TH" dirty="0" smtClean="0">
                <a:latin typeface="Times New Roman" pitchFamily="18" charset="0"/>
              </a:rPr>
              <a:t>ผิวถนนแห้งและมีวัสดุผิวหน้าเป็น </a:t>
            </a:r>
            <a:r>
              <a:rPr lang="en-US" dirty="0" smtClean="0">
                <a:latin typeface="Times New Roman" pitchFamily="18" charset="0"/>
              </a:rPr>
              <a:t>asphalt</a:t>
            </a:r>
            <a:endParaRPr lang="en-US" sz="2800" dirty="0">
              <a:latin typeface="Times New Roman" pitchFamily="18" charset="0"/>
            </a:endParaRPr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1700" y="2209800"/>
            <a:ext cx="4432300" cy="295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5257800" y="1524000"/>
            <a:ext cx="25923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dirty="0" smtClean="0">
                <a:latin typeface="Times New Roman" pitchFamily="18" charset="0"/>
              </a:rPr>
              <a:t>ทางคู่ขนาน</a:t>
            </a:r>
            <a:endParaRPr lang="th-TH" sz="2800" dirty="0">
              <a:latin typeface="Times New Roman" pitchFamily="18" charset="0"/>
            </a:endParaRPr>
          </a:p>
        </p:txBody>
      </p:sp>
      <p:sp>
        <p:nvSpPr>
          <p:cNvPr id="54278" name="Line 6"/>
          <p:cNvSpPr>
            <a:spLocks noChangeShapeType="1"/>
          </p:cNvSpPr>
          <p:nvPr/>
        </p:nvSpPr>
        <p:spPr bwMode="auto">
          <a:xfrm>
            <a:off x="5562600" y="1981200"/>
            <a:ext cx="233363" cy="15922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6767513" y="5661025"/>
            <a:ext cx="23764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dirty="0" smtClean="0">
                <a:latin typeface="Times New Roman" pitchFamily="18" charset="0"/>
              </a:rPr>
              <a:t>ถนนพหลโยธิน</a:t>
            </a:r>
            <a:endParaRPr lang="th-TH" sz="2800" dirty="0">
              <a:latin typeface="Times New Roman" pitchFamily="18" charset="0"/>
            </a:endParaRPr>
          </a:p>
        </p:txBody>
      </p:sp>
      <p:sp>
        <p:nvSpPr>
          <p:cNvPr id="54280" name="Line 8"/>
          <p:cNvSpPr>
            <a:spLocks noChangeShapeType="1"/>
          </p:cNvSpPr>
          <p:nvPr/>
        </p:nvSpPr>
        <p:spPr bwMode="auto">
          <a:xfrm flipV="1">
            <a:off x="8459788" y="4724400"/>
            <a:ext cx="144462" cy="7921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4787900" y="5661025"/>
            <a:ext cx="13684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dirty="0" smtClean="0">
                <a:latin typeface="Times New Roman" pitchFamily="18" charset="0"/>
              </a:rPr>
              <a:t>ท้องร่อง</a:t>
            </a:r>
            <a:endParaRPr lang="th-TH" sz="2800" dirty="0">
              <a:latin typeface="Times New Roman" pitchFamily="18" charset="0"/>
            </a:endParaRPr>
          </a:p>
        </p:txBody>
      </p:sp>
      <p:sp>
        <p:nvSpPr>
          <p:cNvPr id="54282" name="Line 10"/>
          <p:cNvSpPr>
            <a:spLocks noChangeShapeType="1"/>
          </p:cNvSpPr>
          <p:nvPr/>
        </p:nvSpPr>
        <p:spPr bwMode="auto">
          <a:xfrm flipV="1">
            <a:off x="5181600" y="3962400"/>
            <a:ext cx="304800" cy="17970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54283" name="Text Box 11"/>
          <p:cNvSpPr txBox="1">
            <a:spLocks noChangeArrowheads="1"/>
          </p:cNvSpPr>
          <p:nvPr/>
        </p:nvSpPr>
        <p:spPr bwMode="auto">
          <a:xfrm>
            <a:off x="7667625" y="3213100"/>
            <a:ext cx="115284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dirty="0" smtClean="0">
                <a:solidFill>
                  <a:srgbClr val="FF0000"/>
                </a:solidFill>
                <a:latin typeface="Times New Roman" pitchFamily="18" charset="0"/>
              </a:rPr>
              <a:t>เข้ากรุงเทพฯ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th-TH" sz="2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4284" name="Line 12"/>
          <p:cNvSpPr>
            <a:spLocks noChangeShapeType="1"/>
          </p:cNvSpPr>
          <p:nvPr/>
        </p:nvSpPr>
        <p:spPr bwMode="auto">
          <a:xfrm flipH="1" flipV="1">
            <a:off x="7235825" y="3500438"/>
            <a:ext cx="360363" cy="142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6588125" y="4221163"/>
            <a:ext cx="21605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dirty="0" smtClean="0">
                <a:solidFill>
                  <a:srgbClr val="FF0000"/>
                </a:solidFill>
                <a:latin typeface="Times New Roman" pitchFamily="18" charset="0"/>
              </a:rPr>
              <a:t>รอยไถล</a:t>
            </a:r>
            <a:endParaRPr lang="th-TH" sz="28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66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DE762-F042-4C35-ACC4-B0283CB5C576}" type="slidenum">
              <a:rPr lang="en-US"/>
              <a:pPr/>
              <a:t>12</a:t>
            </a:fld>
            <a:endParaRPr lang="th-TH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88913"/>
            <a:ext cx="4791075" cy="1143000"/>
          </a:xfrm>
        </p:spPr>
        <p:txBody>
          <a:bodyPr>
            <a:normAutofit/>
          </a:bodyPr>
          <a:lstStyle/>
          <a:p>
            <a:r>
              <a:rPr lang="th-TH" sz="3400" b="1" dirty="0" smtClean="0">
                <a:solidFill>
                  <a:schemeClr val="tx1"/>
                </a:solidFill>
                <a:latin typeface="Times New Roman" pitchFamily="18" charset="0"/>
                <a:cs typeface="+mn-cs"/>
              </a:rPr>
              <a:t>รายละเอียดจากสถานที่เกิดเหตุ</a:t>
            </a:r>
            <a:r>
              <a:rPr lang="en-US" sz="3400" b="1" dirty="0" smtClean="0">
                <a:solidFill>
                  <a:schemeClr val="tx1"/>
                </a:solidFill>
                <a:latin typeface="Times New Roman" pitchFamily="18" charset="0"/>
                <a:cs typeface="+mn-cs"/>
              </a:rPr>
              <a:t> (2)</a:t>
            </a:r>
            <a:endParaRPr lang="th-TH" sz="3400" b="1" dirty="0">
              <a:solidFill>
                <a:schemeClr val="tx1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55311" name="Text Box 15"/>
          <p:cNvSpPr txBox="1">
            <a:spLocks noChangeArrowheads="1"/>
          </p:cNvSpPr>
          <p:nvPr/>
        </p:nvSpPr>
        <p:spPr bwMode="auto">
          <a:xfrm>
            <a:off x="228600" y="1828800"/>
            <a:ext cx="506348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th-TH" dirty="0" smtClean="0">
                <a:latin typeface="Times New Roman" pitchFamily="18" charset="0"/>
              </a:rPr>
              <a:t>รอยไถล หรือ </a:t>
            </a:r>
            <a:r>
              <a:rPr lang="en-US" sz="2800" dirty="0" smtClean="0">
                <a:latin typeface="Times New Roman" pitchFamily="18" charset="0"/>
              </a:rPr>
              <a:t>skid </a:t>
            </a:r>
            <a:r>
              <a:rPr lang="en-US" sz="2800" dirty="0">
                <a:latin typeface="Times New Roman" pitchFamily="18" charset="0"/>
              </a:rPr>
              <a:t>marks </a:t>
            </a:r>
            <a:r>
              <a:rPr lang="th-TH" sz="2800" dirty="0" smtClean="0">
                <a:latin typeface="Times New Roman" pitchFamily="18" charset="0"/>
              </a:rPr>
              <a:t>บนไหล่ทางที่มีพื้นผ</a:t>
            </a:r>
            <a:r>
              <a:rPr lang="th-TH" dirty="0" smtClean="0">
                <a:latin typeface="Times New Roman" pitchFamily="18" charset="0"/>
              </a:rPr>
              <a:t>ิวเป็น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</a:rPr>
              <a:t>asphalt   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th-TH" sz="2800" dirty="0" smtClean="0">
                <a:latin typeface="Times New Roman" pitchFamily="18" charset="0"/>
              </a:rPr>
              <a:t>รอยไถลบริเวณถัดจากไหล่ทางซึ่งเป็น</a:t>
            </a:r>
            <a:r>
              <a:rPr lang="th-TH" dirty="0" smtClean="0">
                <a:latin typeface="Times New Roman" pitchFamily="18" charset="0"/>
              </a:rPr>
              <a:t>พื้นหญ้าและโคลน</a:t>
            </a:r>
            <a:endParaRPr lang="en-US" sz="2800" dirty="0">
              <a:latin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th-TH" sz="2800" dirty="0" smtClean="0">
                <a:latin typeface="Times New Roman" pitchFamily="18" charset="0"/>
              </a:rPr>
              <a:t>รอยไถลบริเวณท้องร่องซึ่งพื้นผิวประกอบด้วยหญ้า โคลนและก้อนกรวด </a:t>
            </a:r>
            <a:endParaRPr lang="th-TH" sz="2800" dirty="0">
              <a:latin typeface="Times New Roman" pitchFamily="18" charset="0"/>
            </a:endParaRP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5364163" y="260350"/>
            <a:ext cx="3779837" cy="6308725"/>
            <a:chOff x="3379" y="164"/>
            <a:chExt cx="2381" cy="3974"/>
          </a:xfrm>
        </p:grpSpPr>
        <p:pic>
          <p:nvPicPr>
            <p:cNvPr id="55299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379" y="164"/>
              <a:ext cx="1950" cy="3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5301" name="Text Box 5"/>
            <p:cNvSpPr txBox="1">
              <a:spLocks noChangeArrowheads="1"/>
            </p:cNvSpPr>
            <p:nvPr/>
          </p:nvSpPr>
          <p:spPr bwMode="auto">
            <a:xfrm>
              <a:off x="4740" y="624"/>
              <a:ext cx="1020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dirty="0" smtClean="0">
                  <a:latin typeface="Times New Roman" pitchFamily="18" charset="0"/>
                </a:rPr>
                <a:t>ถนน พหลโยธิน</a:t>
              </a:r>
              <a:endParaRPr lang="th-TH" sz="2800" dirty="0">
                <a:latin typeface="Times New Roman" pitchFamily="18" charset="0"/>
              </a:endParaRPr>
            </a:p>
          </p:txBody>
        </p:sp>
        <p:sp>
          <p:nvSpPr>
            <p:cNvPr id="55302" name="Line 6"/>
            <p:cNvSpPr>
              <a:spLocks noChangeShapeType="1"/>
            </p:cNvSpPr>
            <p:nvPr/>
          </p:nvSpPr>
          <p:spPr bwMode="auto">
            <a:xfrm flipH="1" flipV="1">
              <a:off x="3840" y="672"/>
              <a:ext cx="862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55303" name="Text Box 7"/>
            <p:cNvSpPr txBox="1">
              <a:spLocks noChangeArrowheads="1"/>
            </p:cNvSpPr>
            <p:nvPr/>
          </p:nvSpPr>
          <p:spPr bwMode="auto">
            <a:xfrm>
              <a:off x="4967" y="2016"/>
              <a:ext cx="79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dirty="0" smtClean="0">
                  <a:latin typeface="Times New Roman" pitchFamily="18" charset="0"/>
                </a:rPr>
                <a:t>ท้องร่อ</a:t>
              </a:r>
              <a:r>
                <a:rPr lang="th-TH" dirty="0">
                  <a:latin typeface="Times New Roman" pitchFamily="18" charset="0"/>
                </a:rPr>
                <a:t>ง</a:t>
              </a:r>
              <a:endParaRPr lang="th-TH" dirty="0" smtClean="0">
                <a:latin typeface="Times New Roman" pitchFamily="18" charset="0"/>
              </a:endParaRPr>
            </a:p>
          </p:txBody>
        </p:sp>
        <p:sp>
          <p:nvSpPr>
            <p:cNvPr id="55304" name="Line 8"/>
            <p:cNvSpPr>
              <a:spLocks noChangeShapeType="1"/>
            </p:cNvSpPr>
            <p:nvPr/>
          </p:nvSpPr>
          <p:spPr bwMode="auto">
            <a:xfrm flipH="1">
              <a:off x="4272" y="2256"/>
              <a:ext cx="720" cy="4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55305" name="Text Box 9"/>
            <p:cNvSpPr txBox="1">
              <a:spLocks noChangeArrowheads="1"/>
            </p:cNvSpPr>
            <p:nvPr/>
          </p:nvSpPr>
          <p:spPr bwMode="auto">
            <a:xfrm>
              <a:off x="5012" y="1632"/>
              <a:ext cx="74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dirty="0" smtClean="0">
                  <a:latin typeface="Times New Roman" pitchFamily="18" charset="0"/>
                </a:rPr>
                <a:t>พื้นหญ้า</a:t>
              </a:r>
              <a:endParaRPr lang="th-TH" sz="2800" dirty="0">
                <a:latin typeface="Times New Roman" pitchFamily="18" charset="0"/>
              </a:endParaRPr>
            </a:p>
          </p:txBody>
        </p:sp>
        <p:sp>
          <p:nvSpPr>
            <p:cNvPr id="55306" name="Line 10"/>
            <p:cNvSpPr>
              <a:spLocks noChangeShapeType="1"/>
            </p:cNvSpPr>
            <p:nvPr/>
          </p:nvSpPr>
          <p:spPr bwMode="auto">
            <a:xfrm flipH="1">
              <a:off x="4224" y="1824"/>
              <a:ext cx="76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55307" name="Text Box 11"/>
            <p:cNvSpPr txBox="1">
              <a:spLocks noChangeArrowheads="1"/>
            </p:cNvSpPr>
            <p:nvPr/>
          </p:nvSpPr>
          <p:spPr bwMode="auto">
            <a:xfrm>
              <a:off x="4785" y="2931"/>
              <a:ext cx="97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dirty="0" smtClean="0">
                  <a:latin typeface="Times New Roman" pitchFamily="18" charset="0"/>
                </a:rPr>
                <a:t>ทางคู่ขนาน</a:t>
              </a:r>
              <a:endParaRPr lang="th-TH" sz="2800" dirty="0">
                <a:latin typeface="Times New Roman" pitchFamily="18" charset="0"/>
              </a:endParaRPr>
            </a:p>
          </p:txBody>
        </p:sp>
        <p:sp>
          <p:nvSpPr>
            <p:cNvPr id="55308" name="Line 12"/>
            <p:cNvSpPr>
              <a:spLocks noChangeShapeType="1"/>
            </p:cNvSpPr>
            <p:nvPr/>
          </p:nvSpPr>
          <p:spPr bwMode="auto">
            <a:xfrm flipH="1">
              <a:off x="4604" y="3249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55309" name="Text Box 13"/>
            <p:cNvSpPr txBox="1">
              <a:spLocks noChangeArrowheads="1"/>
            </p:cNvSpPr>
            <p:nvPr/>
          </p:nvSpPr>
          <p:spPr bwMode="auto">
            <a:xfrm>
              <a:off x="3651" y="3430"/>
              <a:ext cx="772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latin typeface="Times New Roman" pitchFamily="18" charset="0"/>
                </a:rPr>
                <a:t>To BKK</a:t>
              </a:r>
              <a:endParaRPr lang="th-TH" sz="2800">
                <a:latin typeface="Times New Roman" pitchFamily="18" charset="0"/>
              </a:endParaRPr>
            </a:p>
          </p:txBody>
        </p:sp>
        <p:sp>
          <p:nvSpPr>
            <p:cNvPr id="55310" name="Line 14"/>
            <p:cNvSpPr>
              <a:spLocks noChangeShapeType="1"/>
            </p:cNvSpPr>
            <p:nvPr/>
          </p:nvSpPr>
          <p:spPr bwMode="auto">
            <a:xfrm>
              <a:off x="3878" y="2614"/>
              <a:ext cx="0" cy="5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55312" name="Text Box 16"/>
            <p:cNvSpPr txBox="1">
              <a:spLocks noChangeArrowheads="1"/>
            </p:cNvSpPr>
            <p:nvPr/>
          </p:nvSpPr>
          <p:spPr bwMode="auto">
            <a:xfrm>
              <a:off x="4332" y="3657"/>
              <a:ext cx="142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h-TH" dirty="0" smtClean="0">
                  <a:latin typeface="Times New Roman" pitchFamily="18" charset="0"/>
                </a:rPr>
                <a:t>จุดที่รถหยุด</a:t>
              </a:r>
              <a:endParaRPr lang="th-TH" sz="2800" dirty="0">
                <a:latin typeface="Times New Roman" pitchFamily="18" charset="0"/>
              </a:endParaRPr>
            </a:p>
          </p:txBody>
        </p:sp>
        <p:sp>
          <p:nvSpPr>
            <p:cNvPr id="55313" name="Oval 17"/>
            <p:cNvSpPr>
              <a:spLocks noChangeArrowheads="1"/>
            </p:cNvSpPr>
            <p:nvPr/>
          </p:nvSpPr>
          <p:spPr bwMode="auto">
            <a:xfrm>
              <a:off x="4105" y="3294"/>
              <a:ext cx="363" cy="31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55314" name="Line 18"/>
            <p:cNvSpPr>
              <a:spLocks noChangeShapeType="1"/>
            </p:cNvSpPr>
            <p:nvPr/>
          </p:nvSpPr>
          <p:spPr bwMode="auto">
            <a:xfrm flipH="1" flipV="1">
              <a:off x="4513" y="3521"/>
              <a:ext cx="272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55315" name="Text Box 19"/>
            <p:cNvSpPr txBox="1">
              <a:spLocks noChangeArrowheads="1"/>
            </p:cNvSpPr>
            <p:nvPr/>
          </p:nvSpPr>
          <p:spPr bwMode="auto">
            <a:xfrm>
              <a:off x="4800" y="1248"/>
              <a:ext cx="76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latin typeface="Times New Roman" pitchFamily="18" charset="0"/>
                </a:rPr>
                <a:t>asphalt</a:t>
              </a:r>
              <a:endParaRPr lang="th-TH" sz="2800" dirty="0">
                <a:latin typeface="Times New Roman" pitchFamily="18" charset="0"/>
              </a:endParaRPr>
            </a:p>
          </p:txBody>
        </p:sp>
        <p:sp>
          <p:nvSpPr>
            <p:cNvPr id="55316" name="Line 20"/>
            <p:cNvSpPr>
              <a:spLocks noChangeShapeType="1"/>
            </p:cNvSpPr>
            <p:nvPr/>
          </p:nvSpPr>
          <p:spPr bwMode="auto">
            <a:xfrm flipH="1" flipV="1">
              <a:off x="4128" y="1248"/>
              <a:ext cx="72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</p:grpSp>
    </p:spTree>
    <p:extLst>
      <p:ext uri="{BB962C8B-B14F-4D97-AF65-F5344CB8AC3E}">
        <p14:creationId xmlns:p14="http://schemas.microsoft.com/office/powerpoint/2010/main" val="65485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B397-9B92-472D-8B30-42E5306FD454}" type="slidenum">
              <a:rPr lang="en-US"/>
              <a:pPr/>
              <a:t>13</a:t>
            </a:fld>
            <a:endParaRPr lang="th-TH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r>
              <a:rPr lang="th-TH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+mn-cs"/>
              </a:rPr>
              <a:t>ข้อมูลสำหรับการวิเคราะห์เหตุการณ์ที่เกิดขึ้น</a:t>
            </a:r>
            <a:endParaRPr lang="th-TH" b="1" dirty="0">
              <a:solidFill>
                <a:schemeClr val="tx1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0" y="1412776"/>
            <a:ext cx="7920038" cy="541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th-TH" dirty="0" smtClean="0">
                <a:latin typeface="Times New Roman" pitchFamily="18" charset="0"/>
              </a:rPr>
              <a:t>ระยะทางของรอยไถล บริเวณต่าง ๆ</a:t>
            </a:r>
            <a:endParaRPr lang="en-US" dirty="0">
              <a:latin typeface="Times New Roman" pitchFamily="18" charset="0"/>
            </a:endParaRP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th-TH" dirty="0" smtClean="0">
                <a:latin typeface="Times New Roman" pitchFamily="18" charset="0"/>
              </a:rPr>
              <a:t>บริเวณไหล่ทาง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sym typeface="Symbol" pitchFamily="18" charset="2"/>
              </a:rPr>
              <a:t> 24 m</a:t>
            </a:r>
            <a:endParaRPr lang="en-US" dirty="0">
              <a:latin typeface="Times New Roman" pitchFamily="18" charset="0"/>
            </a:endParaRP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th-TH" dirty="0" smtClean="0">
                <a:latin typeface="Times New Roman" pitchFamily="18" charset="0"/>
              </a:rPr>
              <a:t>บริเวณพื้นหญ้า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sym typeface="Symbol" pitchFamily="18" charset="2"/>
              </a:rPr>
              <a:t> 6 m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th-TH" dirty="0" smtClean="0">
                <a:latin typeface="Times New Roman" pitchFamily="18" charset="0"/>
                <a:sym typeface="Symbol" pitchFamily="18" charset="2"/>
              </a:rPr>
              <a:t>บริเวณท้องร่อง</a:t>
            </a:r>
            <a:r>
              <a:rPr lang="en-US" dirty="0" smtClean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dirty="0">
                <a:latin typeface="Times New Roman" pitchFamily="18" charset="0"/>
                <a:sym typeface="Symbol" pitchFamily="18" charset="2"/>
              </a:rPr>
              <a:t> 28 m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th-TH" sz="2400" dirty="0" smtClean="0">
                <a:latin typeface="Times New Roman" pitchFamily="18" charset="0"/>
              </a:rPr>
              <a:t>สัมประสิทธิ์ความเสียดทาน</a:t>
            </a:r>
            <a:endParaRPr lang="en-US" sz="2400" dirty="0" smtClean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dirty="0" smtClean="0">
                <a:latin typeface="Times New Roman" pitchFamily="18" charset="0"/>
              </a:rPr>
              <a:t>(coefficient of friction) </a:t>
            </a:r>
            <a:r>
              <a:rPr lang="th-TH" sz="2400" dirty="0" smtClean="0">
                <a:latin typeface="Times New Roman" pitchFamily="18" charset="0"/>
              </a:rPr>
              <a:t>บริเวณต่าง ๆ</a:t>
            </a:r>
            <a:endParaRPr lang="en-US" sz="2400" dirty="0">
              <a:latin typeface="Times New Roman" pitchFamily="18" charset="0"/>
            </a:endParaRP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th-TH" sz="2400" dirty="0" smtClean="0">
                <a:latin typeface="Times New Roman" pitchFamily="18" charset="0"/>
              </a:rPr>
              <a:t>บริเวณไหล่ทาง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 0.84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th-TH" sz="2400" dirty="0" smtClean="0">
                <a:latin typeface="Times New Roman" pitchFamily="18" charset="0"/>
                <a:sym typeface="Symbol" pitchFamily="18" charset="2"/>
              </a:rPr>
              <a:t>บริเวณพื้นหญ้า  </a:t>
            </a:r>
            <a:r>
              <a:rPr lang="en-US" sz="2400" dirty="0" smtClean="0">
                <a:latin typeface="Times New Roman" pitchFamily="18" charset="0"/>
                <a:sym typeface="Symbol" pitchFamily="18" charset="2"/>
              </a:rPr>
              <a:t> 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0.64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th-TH" sz="2400" dirty="0" smtClean="0">
                <a:latin typeface="Times New Roman" pitchFamily="18" charset="0"/>
                <a:sym typeface="Symbol" pitchFamily="18" charset="2"/>
              </a:rPr>
              <a:t>บริเวณท้องร่อง</a:t>
            </a:r>
            <a:r>
              <a:rPr lang="en-US" sz="2400" dirty="0" smtClean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 </a:t>
            </a:r>
            <a:r>
              <a:rPr lang="en-US" sz="2400" dirty="0" smtClean="0">
                <a:latin typeface="Times New Roman" pitchFamily="18" charset="0"/>
                <a:sym typeface="Symbol" pitchFamily="18" charset="2"/>
              </a:rPr>
              <a:t>0.62</a:t>
            </a:r>
            <a:endParaRPr lang="en-US" sz="2400" dirty="0">
              <a:latin typeface="Times New Roman" pitchFamily="18" charset="0"/>
              <a:sym typeface="Symbol" pitchFamily="18" charset="2"/>
            </a:endParaRPr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620713"/>
            <a:ext cx="2079625" cy="604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8373" name="Line 5"/>
          <p:cNvSpPr>
            <a:spLocks noChangeShapeType="1"/>
          </p:cNvSpPr>
          <p:nvPr/>
        </p:nvSpPr>
        <p:spPr bwMode="auto">
          <a:xfrm>
            <a:off x="3347864" y="2348880"/>
            <a:ext cx="4608686" cy="57529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58374" name="Line 6"/>
          <p:cNvSpPr>
            <a:spLocks noChangeShapeType="1"/>
          </p:cNvSpPr>
          <p:nvPr/>
        </p:nvSpPr>
        <p:spPr bwMode="auto">
          <a:xfrm>
            <a:off x="3275856" y="2996952"/>
            <a:ext cx="4896594" cy="93687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58375" name="Line 7"/>
          <p:cNvSpPr>
            <a:spLocks noChangeShapeType="1"/>
          </p:cNvSpPr>
          <p:nvPr/>
        </p:nvSpPr>
        <p:spPr bwMode="auto">
          <a:xfrm>
            <a:off x="3347864" y="3717032"/>
            <a:ext cx="4881736" cy="131216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9924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FC22-D78D-469D-AD93-7A52EE8271E1}" type="slidenum">
              <a:rPr lang="th-TH" smtClean="0"/>
              <a:pPr/>
              <a:t>14</a:t>
            </a:fld>
            <a:endParaRPr lang="th-T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628800"/>
            <a:ext cx="7682839" cy="38097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4789" y="116632"/>
            <a:ext cx="91062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Coefficients of friction used for different surface types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8054" y="6254234"/>
            <a:ext cx="7470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file:///C:/Users/RatchapakC/Downloads/CASRPotentialeffectsESC1114.pdf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0152" y="1211271"/>
            <a:ext cx="2570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(Kinetic friction)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46958" y="5687080"/>
            <a:ext cx="691276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standard value for kinetic friction is 0.7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26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23528" y="6165304"/>
            <a:ext cx="432048" cy="476250"/>
          </a:xfrm>
        </p:spPr>
        <p:txBody>
          <a:bodyPr/>
          <a:lstStyle/>
          <a:p>
            <a:fld id="{7EBD8488-1835-410A-B24F-BE3D12C47A19}" type="slidenum">
              <a:rPr lang="en-US"/>
              <a:pPr/>
              <a:t>15</a:t>
            </a:fld>
            <a:endParaRPr lang="th-TH" dirty="0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0"/>
            <a:ext cx="8001000" cy="1216025"/>
          </a:xfrm>
        </p:spPr>
        <p:txBody>
          <a:bodyPr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imes New Roman" pitchFamily="18" charset="0"/>
                <a:cs typeface="+mn-cs"/>
              </a:rPr>
              <a:t>ความสัมพันธ์ระหว่างงานและพลังงานจลน์</a:t>
            </a:r>
            <a:endParaRPr lang="th-TH" b="1" dirty="0">
              <a:solidFill>
                <a:schemeClr val="tx1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68760"/>
            <a:ext cx="8604448" cy="5040560"/>
          </a:xfrm>
        </p:spPr>
        <p:txBody>
          <a:bodyPr>
            <a:noAutofit/>
          </a:bodyPr>
          <a:lstStyle/>
          <a:p>
            <a:r>
              <a:rPr lang="th-TH" sz="2800" b="1" dirty="0" smtClean="0">
                <a:latin typeface="Times New Roman" pitchFamily="18" charset="0"/>
              </a:rPr>
              <a:t>รอยไถลบอกความเร็วรถยนต์</a:t>
            </a:r>
            <a:endParaRPr lang="en-US" sz="2800" b="1" dirty="0"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2800" dirty="0" smtClean="0">
                <a:latin typeface="Times New Roman" pitchFamily="18" charset="0"/>
              </a:rPr>
              <a:t>     </a:t>
            </a:r>
            <a:endParaRPr lang="th-TH" sz="2800" dirty="0" smtClean="0"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th-TH" sz="2800" dirty="0" smtClean="0"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th-TH" sz="2800" dirty="0" smtClean="0">
                <a:latin typeface="Times New Roman" pitchFamily="18" charset="0"/>
              </a:rPr>
              <a:t>    ในขณะที่ล้อรถล็อกเนื่องจากการเบรก จะเกิดแรงเสียดทานจากพื้นถนนต้านการไถลของล้อ ทำให้บริเวณผิวหน้ายางเกิดความร้อนและละลายเกิดเป็นรอยไถลขึ้น พร้อมกันนี้ความเร็วของรถยนต์ลดลงหรือพลังงานจลน์น้อยลง ซึ่งเขียนออกมาในรูปของสมการได้เป็น</a:t>
            </a:r>
            <a:endParaRPr lang="en-US" sz="2800" dirty="0"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</a:rPr>
              <a:t>              </a:t>
            </a:r>
          </a:p>
          <a:p>
            <a:pPr>
              <a:buFont typeface="Wingdings" pitchFamily="2" charset="2"/>
              <a:buNone/>
            </a:pPr>
            <a:r>
              <a:rPr lang="en-US" sz="2800" dirty="0" smtClean="0">
                <a:latin typeface="Times New Roman" pitchFamily="18" charset="0"/>
              </a:rPr>
              <a:t>  w = </a:t>
            </a:r>
            <a:r>
              <a:rPr lang="en-US" sz="2800" dirty="0" smtClean="0">
                <a:latin typeface="Times New Roman" pitchFamily="18" charset="0"/>
                <a:sym typeface="Symbol"/>
              </a:rPr>
              <a:t>K = </a:t>
            </a:r>
            <a:r>
              <a:rPr lang="en-US" sz="2800" dirty="0" err="1" smtClean="0">
                <a:latin typeface="Times New Roman" pitchFamily="18" charset="0"/>
                <a:sym typeface="Symbol"/>
              </a:rPr>
              <a:t>K</a:t>
            </a:r>
            <a:r>
              <a:rPr lang="en-US" sz="2800" baseline="-25000" dirty="0" err="1" smtClean="0">
                <a:latin typeface="Times New Roman" pitchFamily="18" charset="0"/>
                <a:sym typeface="Symbol"/>
              </a:rPr>
              <a:t>f</a:t>
            </a:r>
            <a:r>
              <a:rPr lang="en-US" sz="2800" dirty="0" smtClean="0">
                <a:latin typeface="Times New Roman" pitchFamily="18" charset="0"/>
                <a:sym typeface="Symbol"/>
              </a:rPr>
              <a:t> – </a:t>
            </a:r>
            <a:r>
              <a:rPr lang="en-US" sz="2800" dirty="0" err="1" smtClean="0">
                <a:latin typeface="Times New Roman" pitchFamily="18" charset="0"/>
                <a:sym typeface="Symbol"/>
              </a:rPr>
              <a:t>K</a:t>
            </a:r>
            <a:r>
              <a:rPr lang="en-US" sz="2800" baseline="-25000" dirty="0" err="1" smtClean="0">
                <a:latin typeface="Times New Roman" pitchFamily="18" charset="0"/>
                <a:sym typeface="Symbol"/>
              </a:rPr>
              <a:t>i</a:t>
            </a:r>
            <a:r>
              <a:rPr lang="en-US" sz="2800" dirty="0" smtClean="0">
                <a:latin typeface="Times New Roman" pitchFamily="18" charset="0"/>
                <a:sym typeface="Symbol"/>
              </a:rPr>
              <a:t>     </a:t>
            </a:r>
            <a:endParaRPr lang="th-TH" sz="2800" dirty="0">
              <a:latin typeface="Times New Roman" pitchFamily="18" charset="0"/>
            </a:endParaRPr>
          </a:p>
          <a:p>
            <a:pPr lvl="2">
              <a:buFont typeface="Wingdings" pitchFamily="2" charset="2"/>
              <a:buNone/>
            </a:pPr>
            <a:endParaRPr lang="en-US" sz="2800" dirty="0">
              <a:latin typeface="Times New Roman" pitchFamily="18" charset="0"/>
            </a:endParaRPr>
          </a:p>
          <a:p>
            <a:pPr lvl="2">
              <a:buFont typeface="Wingdings" pitchFamily="2" charset="2"/>
              <a:buNone/>
            </a:pPr>
            <a:endParaRPr lang="th-TH" sz="2800" dirty="0">
              <a:latin typeface="Times New Roman" pitchFamily="18" charset="0"/>
            </a:endParaRPr>
          </a:p>
        </p:txBody>
      </p:sp>
      <p:graphicFrame>
        <p:nvGraphicFramePr>
          <p:cNvPr id="34820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3851920" y="4941168"/>
          <a:ext cx="4741862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75" name="Equation" r:id="rId3" imgW="1828800" imgH="393480" progId="Equation.DSMT4">
                  <p:embed/>
                </p:oleObj>
              </mc:Choice>
              <mc:Fallback>
                <p:oleObj name="Equation" r:id="rId3" imgW="18288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4941168"/>
                        <a:ext cx="4741862" cy="102076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5453063" y="430213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th-TH"/>
          </a:p>
        </p:txBody>
      </p:sp>
      <p:pic>
        <p:nvPicPr>
          <p:cNvPr id="9" name="Picture 6" descr="astp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1772816"/>
            <a:ext cx="6410325" cy="9572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451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BB4E-934E-458C-94A8-0261777B51DF}" type="slidenum">
              <a:rPr lang="en-US" smtClean="0"/>
              <a:pPr/>
              <a:t>16</a:t>
            </a:fld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57" y="692696"/>
            <a:ext cx="9086351" cy="50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19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th-TH" b="1" dirty="0" smtClean="0">
                <a:solidFill>
                  <a:schemeClr val="tx1"/>
                </a:solidFill>
                <a:cs typeface="+mn-cs"/>
              </a:rPr>
              <a:t>ข้อสังเกตเกี่ยวกับการเกิดรอยไถลบนพื้นถนนเนื่องจากการเบรก </a:t>
            </a:r>
            <a:endParaRPr lang="th-TH" b="1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FC22-D78D-469D-AD93-7A52EE8271E1}" type="slidenum">
              <a:rPr lang="th-TH" smtClean="0"/>
              <a:pPr/>
              <a:t>17</a:t>
            </a:fld>
            <a:endParaRPr lang="th-TH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212976"/>
            <a:ext cx="7164141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907704" y="6165304"/>
            <a:ext cx="5832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http://www.tarorigin.com/art/Elivesay/</a:t>
            </a:r>
            <a:endParaRPr lang="th-TH" sz="1600" dirty="0"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1628800"/>
            <a:ext cx="82089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ในขณะที่คนขับเริ่มกดเบรก ล้อรถไม่ได้ถูกล็อกทันที เนื่องจากมีช่วงระยะเวลาในการตอบสนองและประสิทธิภาพการทำงานของระบบเบรก ดังนั้นค่าความเร็วที่ได้จากการคำนวณโดยอาศัยรอยไถล จึงเป็นค่าความรเร็วที่</a:t>
            </a:r>
            <a:r>
              <a:rPr lang="th-TH" dirty="0" smtClean="0">
                <a:solidFill>
                  <a:srgbClr val="FF0000"/>
                </a:solidFill>
              </a:rPr>
              <a:t>น้อยกว่า</a:t>
            </a:r>
            <a:r>
              <a:rPr lang="th-TH" dirty="0" smtClean="0"/>
              <a:t>ค่าที่ควรจะเป็น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5446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2019"/>
            <a:ext cx="9540552" cy="660648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cs typeface="+mn-cs"/>
              </a:rPr>
              <a:t>กราฟ ระหว่างความเร็ว</a:t>
            </a:r>
            <a:r>
              <a:rPr lang="en-US" sz="3200" b="1" dirty="0" smtClean="0">
                <a:cs typeface="+mn-cs"/>
              </a:rPr>
              <a:t> </a:t>
            </a:r>
            <a:r>
              <a:rPr lang="th-TH" sz="3200" b="1" dirty="0" smtClean="0">
                <a:cs typeface="+mn-cs"/>
              </a:rPr>
              <a:t>และ ระยะทาง ของรถกระบะที่ประสบอุบัติเหตุ</a:t>
            </a:r>
            <a:endParaRPr lang="th-TH" sz="3200" b="1" dirty="0"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FC22-D78D-469D-AD93-7A52EE8271E1}" type="slidenum">
              <a:rPr lang="th-TH" smtClean="0"/>
              <a:pPr/>
              <a:t>18</a:t>
            </a:fld>
            <a:endParaRPr lang="th-TH"/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-2000" contrast="-18000"/>
          </a:blip>
          <a:srcRect/>
          <a:stretch>
            <a:fillRect/>
          </a:stretch>
        </p:blipFill>
        <p:spPr bwMode="auto">
          <a:xfrm>
            <a:off x="142654" y="593722"/>
            <a:ext cx="8988994" cy="5931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8287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th-TH" b="1" dirty="0">
                <a:solidFill>
                  <a:schemeClr val="tx1"/>
                </a:solidFill>
                <a:cs typeface="+mn-cs"/>
              </a:rPr>
              <a:t>อัตราความเร็วของยานพาหนะตามพระราชบัญญัติจราจรทางบก ฉบับ 8 พ.ศ. 2551</a:t>
            </a:r>
            <a:endParaRPr lang="en-US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FC22-D78D-469D-AD93-7A52EE8271E1}" type="slidenum">
              <a:rPr lang="th-TH" smtClean="0"/>
              <a:pPr/>
              <a:t>19</a:t>
            </a:fld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95536" y="1866900"/>
            <a:ext cx="8291264" cy="4572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 smtClean="0"/>
              <a:t>1.</a:t>
            </a:r>
            <a:r>
              <a:rPr lang="th-TH" sz="2800" dirty="0" smtClean="0"/>
              <a:t>สำหรับ</a:t>
            </a:r>
            <a:r>
              <a:rPr lang="th-TH" sz="2800" dirty="0"/>
              <a:t>รถบรรทุกที่มีน้ำหนักรถรวมทั้งน้ำหนักบรรทุกเกิน 1,200 กิโลกรัมหรือรถบรรทุกคนโดยสาร ให้ขับในเขตกรุงเทพมหานคร เขตเมืองพัทยา หรือเขตเทศบาลไม่เกิน 60 กิโลเมตรต่อชั่วโมง หรือนอกเขตดังกล่าวให้ขับไม่เกิน 80 กิโลเมตรต่อ</a:t>
            </a:r>
            <a:r>
              <a:rPr lang="th-TH" sz="2800" dirty="0" smtClean="0"/>
              <a:t>ชั่วโมง</a:t>
            </a:r>
            <a:endParaRPr lang="en-US" sz="2800" dirty="0" smtClean="0"/>
          </a:p>
          <a:p>
            <a:pPr marL="0" indent="0">
              <a:buNone/>
            </a:pPr>
            <a:endParaRPr lang="th-TH" sz="2800" dirty="0" smtClean="0"/>
          </a:p>
          <a:p>
            <a:pPr marL="0" indent="0">
              <a:buNone/>
            </a:pPr>
            <a:r>
              <a:rPr lang="en-US" sz="2800" dirty="0" smtClean="0"/>
              <a:t>2.</a:t>
            </a:r>
            <a:r>
              <a:rPr lang="th-TH" sz="2800" dirty="0" smtClean="0"/>
              <a:t>สำหรับ</a:t>
            </a:r>
            <a:r>
              <a:rPr lang="th-TH" sz="2800" dirty="0"/>
              <a:t>รถยนต์อื่นนอกจากรถที่ระบุไว้ใน 1 ขณะที่ลากจูงรถพ่วงรถยนต์บรรทุกที่มีน้ำหนักรถรวมทั้งน้ำหนักบรรทุกเกิน 1,200 กิโลกรัม หรือรถยนต์สามล้อให้ขับในเขตกรุงเทพมหานคร เขตเมืองพัทยา หรือเขตเทศบาล ไม่เกิน 45 กิโลเมตรต่อชั่วโมง หรือนอกเขตดังกล่าวให้ขับไม่เกิน 60 กิโลเมตรต่อ</a:t>
            </a:r>
            <a:r>
              <a:rPr lang="th-TH" sz="2800" dirty="0" smtClean="0"/>
              <a:t>ชั่วโมง</a:t>
            </a:r>
            <a:endParaRPr lang="en-US" sz="2800" dirty="0" smtClean="0"/>
          </a:p>
          <a:p>
            <a:pPr marL="0" indent="0">
              <a:buNone/>
            </a:pPr>
            <a:endParaRPr lang="th-TH" sz="2800" dirty="0"/>
          </a:p>
          <a:p>
            <a:pPr marL="0" indent="0">
              <a:buNone/>
            </a:pPr>
            <a:r>
              <a:rPr lang="en-US" sz="2800" dirty="0" smtClean="0"/>
              <a:t>3.</a:t>
            </a:r>
            <a:r>
              <a:rPr lang="th-TH" sz="2800" dirty="0" smtClean="0"/>
              <a:t>สำหรับ</a:t>
            </a:r>
            <a:r>
              <a:rPr lang="th-TH" sz="2800" dirty="0"/>
              <a:t>รถยนต์อื่นนอกจากรถที่ระบุไว้ใน 1 หรือ 2 หรือรถจักรยานยนต์ ให้ขับในเขตกรุงเทพมหานคร เขตเมืองพัทยา หรือเขตเทศบาล ไม่เกิน 80 กิโลเมตรต่อชั่วโมง หรือนอกเขตดังกล่าวให้ขับไม่เกิน 90 กิโลเมตรต่อชั่วโมง</a:t>
            </a:r>
          </a:p>
          <a:p>
            <a:endParaRPr lang="th-TH" sz="2800" dirty="0"/>
          </a:p>
          <a:p>
            <a:r>
              <a:rPr lang="en-US" sz="2800" dirty="0"/>
              <a:t>http://www.tarc.ait.ac.th/th/speed7.php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292080" y="4869160"/>
            <a:ext cx="27363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67544" y="5157192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411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th-TH" b="1" dirty="0"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FC22-D78D-469D-AD93-7A52EE8271E1}" type="slidenum">
              <a:rPr lang="th-TH" smtClean="0"/>
              <a:pPr/>
              <a:t>2</a:t>
            </a:fld>
            <a:endParaRPr lang="th-TH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Analytical tools</a:t>
            </a:r>
          </a:p>
          <a:p>
            <a:endParaRPr lang="th-TH" sz="2800" dirty="0" smtClean="0">
              <a:latin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 studies of car accidents</a:t>
            </a:r>
            <a:endParaRPr lang="th-TH" sz="2800" dirty="0" smtClean="0">
              <a:latin typeface="Times New Roman" panose="02020603050405020304" pitchFamily="18" charset="0"/>
            </a:endParaRP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 study</a:t>
            </a:r>
            <a:r>
              <a:rPr lang="th-TH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: non collision </a:t>
            </a: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 study 2 : midnight crash</a:t>
            </a: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 study 3 : collision with pedestrian</a:t>
            </a:r>
          </a:p>
          <a:p>
            <a:pPr lvl="1">
              <a:buNone/>
            </a:pPr>
            <a:endParaRPr lang="th-TH" sz="2800" dirty="0" smtClean="0">
              <a:latin typeface="Times New Roman" panose="02020603050405020304" pitchFamily="18" charset="0"/>
            </a:endParaRPr>
          </a:p>
          <a:p>
            <a:endParaRPr lang="th-TH" sz="2800" dirty="0" smtClean="0">
              <a:latin typeface="Times New Roman" panose="02020603050405020304" pitchFamily="18" charset="0"/>
            </a:endParaRPr>
          </a:p>
          <a:p>
            <a:endParaRPr lang="th-TH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Stopping distance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FC22-D78D-469D-AD93-7A52EE8271E1}" type="slidenum">
              <a:rPr lang="th-TH" smtClean="0"/>
              <a:pPr/>
              <a:t>20</a:t>
            </a:fld>
            <a:endParaRPr lang="th-TH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6802" name="Picture 2" descr="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0148" y="926232"/>
            <a:ext cx="7753117" cy="417646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835696" y="6261556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http://www.bstreetsmart.org/Road-Safety/Stopping-Distances/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5376582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ในแผนภาพนี้ </a:t>
            </a:r>
            <a:r>
              <a:rPr lang="en-US" dirty="0" smtClean="0"/>
              <a:t>reaction time </a:t>
            </a:r>
            <a:r>
              <a:rPr lang="th-TH" dirty="0" smtClean="0"/>
              <a:t>มีค่าประมาณเท่าใด</a:t>
            </a:r>
            <a:r>
              <a:rPr lang="en-US" smtClean="0"/>
              <a:t>?</a:t>
            </a:r>
            <a:r>
              <a:rPr lang="th-TH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05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FC22-D78D-469D-AD93-7A52EE8271E1}" type="slidenum">
              <a:rPr lang="th-TH" smtClean="0"/>
              <a:pPr/>
              <a:t>21</a:t>
            </a:fld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757836" y="284036"/>
            <a:ext cx="8085528" cy="4572000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Stopping distance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stopping distance is found by adding the applicable perception-reaction (or thinking) distance and the applicable skid mark (or braking) distance.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Stopping distance  =  thinking distance + braking distance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braking distance (m) =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Thinking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distance (m) =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stopping distance of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truck (m) =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118" y="4441609"/>
            <a:ext cx="7928964" cy="2204864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</p:pic>
      <p:cxnSp>
        <p:nvCxnSpPr>
          <p:cNvPr id="7" name="Straight Connector 6"/>
          <p:cNvCxnSpPr/>
          <p:nvPr/>
        </p:nvCxnSpPr>
        <p:spPr>
          <a:xfrm>
            <a:off x="4035850" y="5661248"/>
            <a:ext cx="11521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1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latin typeface="Times New Roman" panose="02020603050405020304" pitchFamily="18" charset="0"/>
                <a:cs typeface="+mn-cs"/>
              </a:rPr>
              <a:t>ผลสรุปจากการศึกษา</a:t>
            </a:r>
            <a:endParaRPr lang="th-TH" b="1" dirty="0"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FC22-D78D-469D-AD93-7A52EE8271E1}" type="slidenum">
              <a:rPr lang="th-TH" smtClean="0"/>
              <a:pPr/>
              <a:t>22</a:t>
            </a:fld>
            <a:endParaRPr lang="th-TH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h-TH" sz="2800" dirty="0" smtClean="0"/>
              <a:t>คณะผู้วิจัยจาก </a:t>
            </a:r>
            <a:r>
              <a:rPr lang="en-US" sz="2800" dirty="0" smtClean="0"/>
              <a:t>TARC </a:t>
            </a:r>
            <a:r>
              <a:rPr lang="th-TH" sz="2800" dirty="0" smtClean="0"/>
              <a:t>สรุปปัจจัยที่มีผลต่อการเกิดอุบัติในครั้งนี้ว่าขึ้นกับ</a:t>
            </a:r>
          </a:p>
          <a:p>
            <a:pPr lvl="1"/>
            <a:r>
              <a:rPr lang="en-US" sz="2800" dirty="0" smtClean="0"/>
              <a:t>Vehicle factor : </a:t>
            </a:r>
            <a:r>
              <a:rPr lang="th-TH" sz="2800" dirty="0" smtClean="0"/>
              <a:t>เนื่องจากสภาพของยางที่เก่า ขาดการดูแล มีแนวโน้มที่จะทำให้เกิดอุบัติเหตุได้ง่าย</a:t>
            </a:r>
            <a:endParaRPr lang="en-US" sz="2800" dirty="0" smtClean="0"/>
          </a:p>
          <a:p>
            <a:pPr lvl="1"/>
            <a:r>
              <a:rPr lang="en-US" sz="2800" dirty="0" smtClean="0"/>
              <a:t>Human factor : </a:t>
            </a:r>
            <a:r>
              <a:rPr lang="th-TH" sz="2800" dirty="0" smtClean="0"/>
              <a:t>เนื่องจากการขับรถเร็วเกินกว่าความเร็วที่กำหนด ทำให้ไม่สามารถบังคับรถได้เมื่อเกิดอุบัติเหตุ</a:t>
            </a:r>
            <a:endParaRPr lang="en-US" sz="2800" dirty="0" smtClean="0"/>
          </a:p>
          <a:p>
            <a:pPr lvl="1"/>
            <a:r>
              <a:rPr lang="en-US" sz="2800" dirty="0" smtClean="0"/>
              <a:t>Road-environment factor : </a:t>
            </a:r>
            <a:r>
              <a:rPr lang="th-TH" sz="2800" dirty="0" smtClean="0"/>
              <a:t>เนื่องจากไหล่ทางมีความลาดเอียงมาก ดังนั้นเมื่อรถเสียหลักพุ่งลงมาที่ไหล่ทาง การบังคับรถให้กลับมายังเส้นทางเดิมจึงเป็นไปได้ยาก</a:t>
            </a:r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114773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FC22-D78D-469D-AD93-7A52EE8271E1}" type="slidenum">
              <a:rPr lang="th-TH" smtClean="0"/>
              <a:pPr/>
              <a:t>23</a:t>
            </a:fld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1043608" y="240682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 study 2 : midnight crash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28102"/>
          <a:stretch/>
        </p:blipFill>
        <p:spPr>
          <a:xfrm>
            <a:off x="1751314" y="2884682"/>
            <a:ext cx="5281331" cy="37828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887013"/>
            <a:ext cx="87210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involves a lady driver (Carol) driving a red car which knocked down a young male pedestrian (Henry) around midnight at a road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junction.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driver was not injured and passed the alcohol test. However, the pedestrian was hurt badly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following sketch was drawn by your colleague 1 hour after the accident:	</a:t>
            </a:r>
          </a:p>
        </p:txBody>
      </p:sp>
      <p:sp>
        <p:nvSpPr>
          <p:cNvPr id="2" name="Rectangle 1"/>
          <p:cNvSpPr/>
          <p:nvPr/>
        </p:nvSpPr>
        <p:spPr>
          <a:xfrm>
            <a:off x="1745218" y="2234147"/>
            <a:ext cx="6966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>
                <a:solidFill>
                  <a:srgbClr val="00662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https://www.edb.gov.hk › 5_Lesson_7_worksheets_withAns</a:t>
            </a:r>
            <a:endParaRPr lang="en-US" sz="2000" b="0" i="0" u="sng" dirty="0">
              <a:solidFill>
                <a:srgbClr val="66009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187623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FC22-D78D-469D-AD93-7A52EE8271E1}" type="slidenum">
              <a:rPr lang="th-TH" smtClean="0"/>
              <a:pPr/>
              <a:t>24</a:t>
            </a:fld>
            <a:endParaRPr lang="th-TH"/>
          </a:p>
        </p:txBody>
      </p:sp>
      <p:sp>
        <p:nvSpPr>
          <p:cNvPr id="4" name="Rectangle 3"/>
          <p:cNvSpPr/>
          <p:nvPr/>
        </p:nvSpPr>
        <p:spPr>
          <a:xfrm>
            <a:off x="585961" y="1700808"/>
            <a:ext cx="824440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-mass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car and Carol: 1100 kg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-mass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Henry: 60 kg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-speed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 at the location: 50 km/h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Friction coefficient =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0.7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-point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impact: 28 m from the nearby traffic lamps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-17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long skid marks from the point of impact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-Henry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 on the ground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-clothes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fibers and some blood spatters were found near Henry’s body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-a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few street lamps were out of order during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accident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manufacturer of Carol’s car claimed that the maximum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acceleration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car is 2.4 ms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9609" y="688128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provided for reconstruction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27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FC22-D78D-469D-AD93-7A52EE8271E1}" type="slidenum">
              <a:rPr lang="th-TH" smtClean="0"/>
              <a:pPr/>
              <a:t>25</a:t>
            </a:fld>
            <a:endParaRPr lang="th-TH"/>
          </a:p>
        </p:txBody>
      </p:sp>
      <p:sp>
        <p:nvSpPr>
          <p:cNvPr id="3" name="TextBox 2"/>
          <p:cNvSpPr txBox="1"/>
          <p:nvPr/>
        </p:nvSpPr>
        <p:spPr>
          <a:xfrm>
            <a:off x="373060" y="824625"/>
            <a:ext cx="79928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Carol (the driver, a nurse, 40, mother of 3 kids)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I was hurrying to the hospital for work that night, I stopped my car before the red traffic light.  The road was dark. After the traffic light turned green and making sure that the road ahead was clear, I drove across the road junction. Suddenly, I saw a person wearing dark clothes appearing in front of me. I swear that I couldn’t see him until the last moment. I pressed my horn sharply but he didn’t seem to have any response. Everything was too late and my car knocked him down. I applied the brake immediately to stop my car. I was so scared that I stayed in my car until the police came.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188640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Testimony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060" y="4103671"/>
            <a:ext cx="80729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Henry (the injured person, a salesman, 26, single)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drinking with my friends, I left the bar around midnight. I intended to catch the last bus home.  The pedestrian lamp was green and flashing when I was running across the road. Suddenly, without sounding its horn a car at high speed came to me from my right hand side and knocked me unconscious.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34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your verdict? Who is lying?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FC22-D78D-469D-AD93-7A52EE8271E1}" type="slidenum">
              <a:rPr lang="th-TH" smtClean="0"/>
              <a:pPr/>
              <a:t>26</a:t>
            </a:fld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32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Accident reconstruction</a:t>
            </a:r>
            <a:endParaRPr lang="th-TH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FC22-D78D-469D-AD93-7A52EE8271E1}" type="slidenum">
              <a:rPr lang="th-TH" smtClean="0"/>
              <a:pPr/>
              <a:t>27</a:t>
            </a:fld>
            <a:endParaRPr lang="th-TH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51520" y="1447800"/>
            <a:ext cx="8568952" cy="4572000"/>
          </a:xfrm>
        </p:spPr>
        <p:txBody>
          <a:bodyPr/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 study</a:t>
            </a:r>
            <a:r>
              <a:rPr lang="th-TH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Collision with pedestrian</a:t>
            </a:r>
            <a:endParaRPr lang="th-TH" sz="3600" b="1" dirty="0" smtClean="0">
              <a:latin typeface="Times New Roman" panose="02020603050405020304" pitchFamily="18" charset="0"/>
            </a:endParaRPr>
          </a:p>
          <a:p>
            <a:pPr>
              <a:buNone/>
            </a:pPr>
            <a:r>
              <a:rPr lang="th-TH" dirty="0" smtClean="0">
                <a:latin typeface="Times New Roman" panose="02020603050405020304" pitchFamily="18" charset="0"/>
              </a:rPr>
              <a:t>    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adapted from</a:t>
            </a:r>
            <a:r>
              <a:rPr lang="th-TH" sz="2800" dirty="0" smtClean="0">
                <a:latin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analysis of an accident </a:t>
            </a:r>
          </a:p>
          <a:p>
            <a:pPr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by</a:t>
            </a:r>
            <a:endParaRPr lang="th-TH" sz="2800" dirty="0" smtClean="0">
              <a:latin typeface="Times New Roman" panose="02020603050405020304" pitchFamily="18" charset="0"/>
            </a:endParaRPr>
          </a:p>
          <a:p>
            <a:pPr>
              <a:buNone/>
            </a:pPr>
            <a:r>
              <a:rPr lang="th-TH" sz="2800" dirty="0" smtClean="0">
                <a:latin typeface="Times New Roman" panose="02020603050405020304" pitchFamily="18" charset="0"/>
              </a:rPr>
              <a:t>      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 S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Anslow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Queen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Elibeth’s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Grammar School, Blackburn,</a:t>
            </a:r>
          </a:p>
          <a:p>
            <a:pPr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Lancashire BB2 6DF, UK, Physics Education. 33, 286-291,1998.</a:t>
            </a:r>
            <a:endParaRPr lang="th-TH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0"/>
            <a:ext cx="7772400" cy="1143000"/>
          </a:xfrm>
        </p:spPr>
        <p:txBody>
          <a:bodyPr/>
          <a:lstStyle/>
          <a:p>
            <a:r>
              <a:rPr lang="th-TH" b="1" dirty="0" smtClean="0">
                <a:solidFill>
                  <a:schemeClr val="tx1"/>
                </a:solidFill>
                <a:cs typeface="+mn-cs"/>
              </a:rPr>
              <a:t>ข้อมูลเบื้องต้น </a:t>
            </a:r>
            <a:endParaRPr lang="th-TH" b="1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FC22-D78D-469D-AD93-7A52EE8271E1}" type="slidenum">
              <a:rPr lang="th-TH" smtClean="0"/>
              <a:pPr/>
              <a:t>28</a:t>
            </a:fld>
            <a:endParaRPr lang="th-TH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899592" y="1124744"/>
            <a:ext cx="7772400" cy="4572000"/>
          </a:xfrm>
        </p:spPr>
        <p:txBody>
          <a:bodyPr>
            <a:normAutofit/>
          </a:bodyPr>
          <a:lstStyle/>
          <a:p>
            <a:r>
              <a:rPr lang="th-TH" sz="2800" dirty="0" smtClean="0"/>
              <a:t>พยานในที่เกิดเหตุให้การต่อพนักงานสอบสวนว่าชายชราถูกรถชนจนเสียชีวิตขณะเดินข้ามทางม้าลายจาก</a:t>
            </a:r>
            <a:r>
              <a:rPr lang="th-TH" sz="2800" dirty="0" smtClean="0">
                <a:solidFill>
                  <a:srgbClr val="FF0000"/>
                </a:solidFill>
              </a:rPr>
              <a:t>ทางด้านทางเท้า </a:t>
            </a:r>
            <a:r>
              <a:rPr lang="th-TH" sz="2800" dirty="0" smtClean="0"/>
              <a:t>ตรง </a:t>
            </a:r>
            <a:r>
              <a:rPr lang="en-US" sz="2800" dirty="0" smtClean="0"/>
              <a:t>impact point </a:t>
            </a:r>
            <a:r>
              <a:rPr lang="th-TH" sz="2800" dirty="0" smtClean="0"/>
              <a:t>แต่คนขับให้การว่าชายชราเดินตัดลงมาจาก</a:t>
            </a:r>
            <a:r>
              <a:rPr lang="th-TH" sz="2800" dirty="0" smtClean="0">
                <a:solidFill>
                  <a:srgbClr val="FF0000"/>
                </a:solidFill>
              </a:rPr>
              <a:t>เกาะกลางถนน</a:t>
            </a:r>
            <a:r>
              <a:rPr lang="th-TH" sz="2800" dirty="0" smtClean="0"/>
              <a:t>อย่างกระทันหันทำให้หยุดรถไม่ทันจึงทำให้เกิดอุบัติเหตุ</a:t>
            </a:r>
          </a:p>
          <a:p>
            <a:r>
              <a:rPr lang="th-TH" sz="2800" dirty="0" smtClean="0"/>
              <a:t>คำให้การจากพยานหรือคนขับมีความน่าเชื่อถือมากกว่ากัน</a:t>
            </a:r>
            <a:r>
              <a:rPr lang="en-US" sz="2800" dirty="0" smtClean="0"/>
              <a:t>?</a:t>
            </a:r>
            <a:endParaRPr lang="th-TH" sz="2800" dirty="0" smtClean="0"/>
          </a:p>
          <a:p>
            <a:endParaRPr lang="th-TH" sz="2800" dirty="0"/>
          </a:p>
        </p:txBody>
      </p:sp>
      <p:pic>
        <p:nvPicPr>
          <p:cNvPr id="6" name="Picture 3" descr="pic1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971600" y="3573016"/>
            <a:ext cx="700620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15616" y="5301208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Impact point</a:t>
            </a:r>
            <a:endParaRPr lang="th-TH" sz="2000" dirty="0">
              <a:latin typeface="Times New Roman" pitchFamily="18" charset="0"/>
            </a:endParaRPr>
          </a:p>
        </p:txBody>
      </p:sp>
      <p:cxnSp>
        <p:nvCxnSpPr>
          <p:cNvPr id="9" name="Straight Arrow Connector 8"/>
          <p:cNvCxnSpPr>
            <a:stCxn id="7" idx="3"/>
          </p:cNvCxnSpPr>
          <p:nvPr/>
        </p:nvCxnSpPr>
        <p:spPr>
          <a:xfrm flipV="1">
            <a:off x="2843808" y="5373216"/>
            <a:ext cx="1080120" cy="1280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0"/>
            <a:ext cx="7772400" cy="666328"/>
          </a:xfrm>
        </p:spPr>
        <p:txBody>
          <a:bodyPr>
            <a:normAutofit fontScale="90000"/>
          </a:bodyPr>
          <a:lstStyle/>
          <a:p>
            <a:r>
              <a:rPr lang="th-TH" b="1" dirty="0" smtClean="0">
                <a:solidFill>
                  <a:schemeClr val="tx1"/>
                </a:solidFill>
                <a:cs typeface="+mn-cs"/>
              </a:rPr>
              <a:t>รายละเอียดจากสถานที่เกิดเหตุ</a:t>
            </a:r>
            <a:endParaRPr lang="th-TH" b="1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FC22-D78D-469D-AD93-7A52EE8271E1}" type="slidenum">
              <a:rPr lang="th-TH" smtClean="0"/>
              <a:pPr/>
              <a:t>29</a:t>
            </a:fld>
            <a:endParaRPr lang="th-TH"/>
          </a:p>
        </p:txBody>
      </p:sp>
      <p:pic>
        <p:nvPicPr>
          <p:cNvPr id="6" name="Picture 3" descr="fig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76672"/>
            <a:ext cx="6624736" cy="4320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97360" y="4420731"/>
            <a:ext cx="7632848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dirty="0" smtClean="0"/>
              <a:t>ระยะทางระหว่างทางเท้ากับเกาะกลางถนน	</a:t>
            </a:r>
            <a:r>
              <a:rPr lang="en-US" dirty="0" smtClean="0"/>
              <a:t>          = 5.6 m</a:t>
            </a:r>
          </a:p>
          <a:p>
            <a:r>
              <a:rPr lang="th-TH" dirty="0" smtClean="0"/>
              <a:t>ระยะทางระหว่างจุดที่ชายชราถูกชนกับเกาะกลางถนน    </a:t>
            </a:r>
            <a:r>
              <a:rPr lang="en-US" dirty="0" smtClean="0"/>
              <a:t>=  1.3 m</a:t>
            </a:r>
          </a:p>
          <a:p>
            <a:r>
              <a:rPr lang="th-TH" dirty="0" smtClean="0"/>
              <a:t>ความยาวของรอย </a:t>
            </a:r>
            <a:r>
              <a:rPr lang="en-US" dirty="0" smtClean="0"/>
              <a:t>skid mark </a:t>
            </a:r>
            <a:r>
              <a:rPr lang="th-TH" dirty="0" smtClean="0"/>
              <a:t>ก่อนชน	</a:t>
            </a:r>
            <a:r>
              <a:rPr lang="en-US" dirty="0" smtClean="0"/>
              <a:t>           = 15.4 m</a:t>
            </a:r>
          </a:p>
          <a:p>
            <a:r>
              <a:rPr lang="th-TH" dirty="0" smtClean="0"/>
              <a:t>ความยาวของรอย </a:t>
            </a:r>
            <a:r>
              <a:rPr lang="en-US" dirty="0" smtClean="0"/>
              <a:t>skid mark </a:t>
            </a:r>
            <a:r>
              <a:rPr lang="th-TH" dirty="0" smtClean="0"/>
              <a:t>หลังชน                     </a:t>
            </a:r>
            <a:r>
              <a:rPr lang="en-US" dirty="0" smtClean="0"/>
              <a:t>= 19.7 m</a:t>
            </a:r>
          </a:p>
          <a:p>
            <a:r>
              <a:rPr lang="th-TH" dirty="0" smtClean="0"/>
              <a:t>ความยาวของรอย </a:t>
            </a:r>
            <a:r>
              <a:rPr lang="en-US" dirty="0" smtClean="0"/>
              <a:t>skid mark </a:t>
            </a:r>
            <a:r>
              <a:rPr lang="th-TH" dirty="0" smtClean="0"/>
              <a:t>ทั้งหมด                     </a:t>
            </a:r>
            <a:r>
              <a:rPr lang="en-US" dirty="0" smtClean="0"/>
              <a:t>= 35.1 m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19256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conversion</a:t>
            </a:r>
            <a:r>
              <a:rPr lang="th-TH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	 </a:t>
            </a:r>
            <a:endParaRPr lang="th-TH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FC22-D78D-469D-AD93-7A52EE8271E1}" type="slidenum">
              <a:rPr lang="th-TH" smtClean="0"/>
              <a:pPr/>
              <a:t>3</a:t>
            </a:fld>
            <a:endParaRPr lang="th-TH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899592" y="1124744"/>
            <a:ext cx="7772400" cy="504056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baseline="300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/>
            <a:endParaRPr lang="th-TH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832664"/>
              </p:ext>
            </p:extLst>
          </p:nvPr>
        </p:nvGraphicFramePr>
        <p:xfrm>
          <a:off x="1187059" y="1556792"/>
          <a:ext cx="6985340" cy="3240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6335"/>
                <a:gridCol w="1746335"/>
                <a:gridCol w="1746335"/>
                <a:gridCol w="1746335"/>
              </a:tblGrid>
              <a:tr h="547032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Multiply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by</a:t>
                      </a:r>
                      <a:endParaRPr lang="th-TH" dirty="0">
                        <a:latin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547032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Convert from</a:t>
                      </a:r>
                      <a:endParaRPr lang="th-TH" dirty="0">
                        <a:latin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Convert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to</a:t>
                      </a:r>
                      <a:endParaRPr lang="th-TH" dirty="0">
                        <a:latin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547032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m/s</a:t>
                      </a:r>
                      <a:endParaRPr lang="th-TH" dirty="0"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km/h</a:t>
                      </a:r>
                      <a:endParaRPr lang="th-TH" dirty="0"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mph</a:t>
                      </a:r>
                      <a:endParaRPr lang="th-TH" dirty="0">
                        <a:latin typeface="Times New Roman" pitchFamily="18" charset="0"/>
                      </a:endParaRPr>
                    </a:p>
                  </a:txBody>
                  <a:tcPr/>
                </a:tc>
              </a:tr>
              <a:tr h="54703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m/s</a:t>
                      </a:r>
                      <a:endParaRPr lang="th-TH" dirty="0"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th-TH" dirty="0"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3.6</a:t>
                      </a:r>
                      <a:endParaRPr lang="th-TH" dirty="0"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2.24</a:t>
                      </a:r>
                      <a:endParaRPr lang="th-TH" dirty="0">
                        <a:latin typeface="Times New Roman" pitchFamily="18" charset="0"/>
                      </a:endParaRPr>
                    </a:p>
                  </a:txBody>
                  <a:tcPr/>
                </a:tc>
              </a:tr>
              <a:tr h="54703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km/h</a:t>
                      </a:r>
                      <a:endParaRPr lang="th-TH" dirty="0"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0.278</a:t>
                      </a:r>
                      <a:endParaRPr lang="th-TH" dirty="0"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th-TH" dirty="0"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0.62</a:t>
                      </a:r>
                      <a:endParaRPr lang="th-TH" dirty="0">
                        <a:latin typeface="Times New Roman" pitchFamily="18" charset="0"/>
                      </a:endParaRPr>
                    </a:p>
                  </a:txBody>
                  <a:tcPr/>
                </a:tc>
              </a:tr>
              <a:tr h="50520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mph</a:t>
                      </a:r>
                      <a:endParaRPr lang="th-TH" dirty="0"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0.45</a:t>
                      </a:r>
                      <a:endParaRPr lang="th-TH" dirty="0"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1.609</a:t>
                      </a:r>
                      <a:endParaRPr lang="th-TH" dirty="0"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th-TH" dirty="0">
                        <a:latin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87624" y="5013176"/>
            <a:ext cx="6696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http://www.engineeringtoolbox.com/velocity-units-converter-d_1035.html</a:t>
            </a:r>
            <a:endParaRPr lang="th-TH" sz="14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solidFill>
                  <a:schemeClr val="tx1"/>
                </a:solidFill>
                <a:cs typeface="+mn-cs"/>
              </a:rPr>
              <a:t>การคำนวณหาความเร็วของรถยนต์ในแต่ละตำแหน่ง</a:t>
            </a:r>
            <a:endParaRPr lang="th-TH" b="1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FC22-D78D-469D-AD93-7A52EE8271E1}" type="slidenum">
              <a:rPr lang="th-TH" smtClean="0"/>
              <a:pPr/>
              <a:t>30</a:t>
            </a:fld>
            <a:endParaRPr lang="th-TH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467544" y="1340768"/>
          <a:ext cx="8060432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0556"/>
                <a:gridCol w="3669876"/>
              </a:tblGrid>
              <a:tr h="370840">
                <a:tc>
                  <a:txBody>
                    <a:bodyPr/>
                    <a:lstStyle/>
                    <a:p>
                      <a:endParaRPr lang="th-TH" sz="3200" dirty="0">
                        <a:latin typeface="Times New Roman" pitchFamily="18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Times New Roman" pitchFamily="18" charset="0"/>
                          <a:cs typeface="+mn-cs"/>
                        </a:rPr>
                        <a:t>ความเร็ว </a:t>
                      </a:r>
                      <a:endParaRPr lang="th-TH" sz="3200" dirty="0">
                        <a:latin typeface="Times New Roman" pitchFamily="18" charset="0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3200" dirty="0" smtClean="0">
                          <a:latin typeface="Times New Roman" pitchFamily="18" charset="0"/>
                          <a:cs typeface="+mn-cs"/>
                        </a:rPr>
                        <a:t>ตำแหน่งที่เกิดการชน</a:t>
                      </a:r>
                      <a:endParaRPr lang="th-TH" sz="3200" dirty="0">
                        <a:latin typeface="Times New Roman" pitchFamily="18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+mn-cs"/>
                        </a:rPr>
                        <a:t>17.1 m/s (61.7 km/h)</a:t>
                      </a:r>
                      <a:endParaRPr lang="th-TH" sz="3200" dirty="0">
                        <a:latin typeface="Times New Roman" pitchFamily="18" charset="0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3200" dirty="0" smtClean="0">
                          <a:latin typeface="Times New Roman" pitchFamily="18" charset="0"/>
                          <a:cs typeface="+mn-cs"/>
                        </a:rPr>
                        <a:t>ตำแหน่งที่เริ่มเกิดรอย </a:t>
                      </a:r>
                      <a:r>
                        <a:rPr lang="en-US" sz="3200" dirty="0" smtClean="0">
                          <a:latin typeface="Times New Roman" pitchFamily="18" charset="0"/>
                          <a:cs typeface="+mn-cs"/>
                        </a:rPr>
                        <a:t>skid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+mn-cs"/>
                        </a:rPr>
                        <a:t> mark</a:t>
                      </a:r>
                      <a:endParaRPr lang="th-TH" sz="3200" dirty="0">
                        <a:latin typeface="Times New Roman" pitchFamily="18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+mn-cs"/>
                        </a:rPr>
                        <a:t>22.8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+mn-cs"/>
                        </a:rPr>
                        <a:t> m/s (82.2 km/h)</a:t>
                      </a:r>
                      <a:endParaRPr lang="th-TH" sz="3200" dirty="0">
                        <a:latin typeface="Times New Roman" pitchFamily="18" charset="0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256197" y="4387671"/>
            <a:ext cx="8818184" cy="1143000"/>
          </a:xfrm>
          <a:prstGeom prst="rect">
            <a:avLst/>
          </a:prstGeom>
        </p:spPr>
        <p:txBody>
          <a:bodyPr bIns="91440" anchor="b" anchorCtr="0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</a:rPr>
              <a:t>คำนวณหาช่วงเวลาที่รถยนต์ใช้ในการเคลื่อนที่ระหว่างตำแหน่งทั้งสอง</a:t>
            </a:r>
            <a:endParaRPr kumimoji="0" lang="th-TH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3212976"/>
            <a:ext cx="8424936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h-TH" dirty="0" smtClean="0"/>
              <a:t>ให้พิจารณา </a:t>
            </a:r>
            <a:r>
              <a:rPr lang="en-US" dirty="0" smtClean="0"/>
              <a:t>(1) </a:t>
            </a:r>
            <a:r>
              <a:rPr lang="th-TH" dirty="0" smtClean="0"/>
              <a:t>สัมประสิทธิ์ความเสียดทานระหว่างล้อรถกับพื้นถนนเป็น </a:t>
            </a:r>
            <a:r>
              <a:rPr lang="en-US" dirty="0" smtClean="0"/>
              <a:t>0.76  </a:t>
            </a:r>
            <a:r>
              <a:rPr lang="th-TH" dirty="0" smtClean="0"/>
              <a:t>และ </a:t>
            </a:r>
            <a:r>
              <a:rPr lang="en-US" dirty="0" smtClean="0"/>
              <a:t>(2) </a:t>
            </a:r>
            <a:r>
              <a:rPr lang="th-TH" dirty="0" smtClean="0"/>
              <a:t>ไม่มีการเสียพลังงานจลน์เนื่องจากการชน</a:t>
            </a:r>
            <a:endParaRPr lang="th-TH" dirty="0"/>
          </a:p>
        </p:txBody>
      </p:sp>
      <p:sp>
        <p:nvSpPr>
          <p:cNvPr id="11" name="TextBox 10"/>
          <p:cNvSpPr txBox="1"/>
          <p:nvPr/>
        </p:nvSpPr>
        <p:spPr>
          <a:xfrm>
            <a:off x="704849" y="5751259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ช่วงเวลาที่รถยนต์เคลื่อนที่จากตำแหน่งที่เกิดรอย </a:t>
            </a:r>
            <a:r>
              <a:rPr lang="en-US" dirty="0" smtClean="0"/>
              <a:t>skid mark </a:t>
            </a:r>
            <a:r>
              <a:rPr lang="th-TH" dirty="0" smtClean="0"/>
              <a:t>จนถึงตำแหน่งที่เกิดการชน  </a:t>
            </a:r>
            <a:r>
              <a:rPr lang="en-US" dirty="0" smtClean="0"/>
              <a:t>= 0.77 s</a:t>
            </a:r>
            <a:endParaRPr lang="th-TH" dirty="0"/>
          </a:p>
        </p:txBody>
      </p:sp>
      <p:sp>
        <p:nvSpPr>
          <p:cNvPr id="9" name="Rectangle 8"/>
          <p:cNvSpPr/>
          <p:nvPr/>
        </p:nvSpPr>
        <p:spPr>
          <a:xfrm>
            <a:off x="4932040" y="1988840"/>
            <a:ext cx="3528392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ectangle 9"/>
          <p:cNvSpPr/>
          <p:nvPr/>
        </p:nvSpPr>
        <p:spPr>
          <a:xfrm>
            <a:off x="4932040" y="2564904"/>
            <a:ext cx="3528392" cy="4320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Rectangle 11"/>
          <p:cNvSpPr/>
          <p:nvPr/>
        </p:nvSpPr>
        <p:spPr>
          <a:xfrm>
            <a:off x="2267744" y="6294884"/>
            <a:ext cx="100811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solidFill>
                  <a:schemeClr val="tx1"/>
                </a:solidFill>
                <a:cs typeface="+mn-cs"/>
              </a:rPr>
              <a:t>การคำนวณหาช่วงเวลาก่อนเกิดเหตุ</a:t>
            </a:r>
            <a:endParaRPr lang="th-TH" b="1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FC22-D78D-469D-AD93-7A52EE8271E1}" type="slidenum">
              <a:rPr lang="th-TH" smtClean="0"/>
              <a:pPr/>
              <a:t>31</a:t>
            </a:fld>
            <a:endParaRPr lang="th-TH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83568" y="1447800"/>
            <a:ext cx="8003232" cy="4572000"/>
          </a:xfrm>
        </p:spPr>
        <p:txBody>
          <a:bodyPr>
            <a:normAutofit/>
          </a:bodyPr>
          <a:lstStyle/>
          <a:p>
            <a:r>
              <a:rPr lang="th-TH" sz="2800" dirty="0" smtClean="0"/>
              <a:t>ช่วงเวลาที่คนขับเริ่มสังเกตเห็นคนข้ามถนนจนกระทั่งเหยียบเบรกเรียกว่าระยะเวลาในการตัดสินใจ </a:t>
            </a:r>
            <a:r>
              <a:rPr lang="en-US" sz="2800" dirty="0" smtClean="0"/>
              <a:t>(reaction time) </a:t>
            </a:r>
            <a:r>
              <a:rPr lang="th-TH" sz="2800" dirty="0" smtClean="0"/>
              <a:t>มีค่าอยู่ในช่วง </a:t>
            </a:r>
            <a:r>
              <a:rPr lang="en-US" sz="2800" dirty="0" smtClean="0"/>
              <a:t>0.7 – 1.5 s</a:t>
            </a:r>
          </a:p>
          <a:p>
            <a:pPr>
              <a:buNone/>
            </a:pPr>
            <a:r>
              <a:rPr lang="en-US" sz="2800" dirty="0" smtClean="0"/>
              <a:t>     (</a:t>
            </a:r>
            <a:r>
              <a:rPr lang="th-TH" sz="2800" dirty="0" smtClean="0"/>
              <a:t>ข้อมูลจาก </a:t>
            </a:r>
            <a:r>
              <a:rPr lang="en-US" sz="2800" dirty="0" smtClean="0"/>
              <a:t>“How long does it take to stop?” Methodological   </a:t>
            </a:r>
          </a:p>
          <a:p>
            <a:pPr>
              <a:buNone/>
            </a:pPr>
            <a:r>
              <a:rPr lang="en-US" sz="2800" dirty="0" smtClean="0"/>
              <a:t>        Analysis of Driver Perception-Brake Times (2000))</a:t>
            </a:r>
          </a:p>
          <a:p>
            <a:r>
              <a:rPr lang="th-TH" sz="2800" dirty="0" smtClean="0"/>
              <a:t>ช่วงเวลานับตั้งแต่คนขับเห็นคนข้ามถนน เหยียบเบรก และรถพุ่งชนคน คือ</a:t>
            </a:r>
            <a:r>
              <a:rPr lang="en-US" sz="2800" dirty="0" smtClean="0"/>
              <a:t> ………………….s</a:t>
            </a:r>
          </a:p>
          <a:p>
            <a:r>
              <a:rPr lang="th-TH" sz="2800" dirty="0" smtClean="0"/>
              <a:t>ในช่วงเวลาดังกล่าวคนชราสามารถเดินได้ระยะทาง</a:t>
            </a:r>
            <a:r>
              <a:rPr lang="en-US" sz="2800" dirty="0" smtClean="0"/>
              <a:t>…………………m</a:t>
            </a:r>
          </a:p>
          <a:p>
            <a:endParaRPr lang="en-US" sz="2800" dirty="0" smtClean="0"/>
          </a:p>
          <a:p>
            <a:endParaRPr lang="th-TH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solidFill>
                  <a:schemeClr val="tx1"/>
                </a:solidFill>
                <a:cs typeface="+mn-cs"/>
              </a:rPr>
              <a:t>อัตราเร็วในการเดินของคน</a:t>
            </a:r>
            <a:endParaRPr lang="th-TH" b="1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FC22-D78D-469D-AD93-7A52EE8271E1}" type="slidenum">
              <a:rPr lang="th-TH" smtClean="0"/>
              <a:pPr/>
              <a:t>32</a:t>
            </a:fld>
            <a:endParaRPr lang="th-TH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402016" cy="3565376"/>
          </a:xfrm>
        </p:spPr>
        <p:txBody>
          <a:bodyPr>
            <a:normAutofit/>
          </a:bodyPr>
          <a:lstStyle/>
          <a:p>
            <a:r>
              <a:rPr lang="th-TH" sz="2800" dirty="0" smtClean="0"/>
              <a:t>อัตราเร็วในการเดินของคนขึ้นกับหลายปัจจัย เช่น อายุ  สภาพทางเดิน ความสมบูรณ์ของร่างกาย หรือแม้แต่วัฒนธรรม</a:t>
            </a:r>
          </a:p>
          <a:p>
            <a:r>
              <a:rPr lang="th-TH" sz="2800" dirty="0" smtClean="0"/>
              <a:t>โดยเฉลี่ยแล้วอัตราเร็วในการเดินของคนหนุ่มสาวมีค่าประมาณ </a:t>
            </a:r>
            <a:r>
              <a:rPr lang="en-US" sz="2800" dirty="0" smtClean="0"/>
              <a:t>5.32 km/h </a:t>
            </a:r>
            <a:r>
              <a:rPr lang="th-TH" sz="2800" dirty="0" smtClean="0"/>
              <a:t>ถึง </a:t>
            </a:r>
            <a:r>
              <a:rPr lang="en-US" sz="2800" dirty="0" smtClean="0"/>
              <a:t>5.43 km/h (1.48 m/s </a:t>
            </a:r>
            <a:r>
              <a:rPr lang="th-TH" sz="2800" dirty="0" smtClean="0"/>
              <a:t>ถึง </a:t>
            </a:r>
            <a:r>
              <a:rPr lang="en-US" sz="2800" dirty="0" smtClean="0"/>
              <a:t>1.51 m/s) </a:t>
            </a:r>
            <a:r>
              <a:rPr lang="th-TH" sz="2800" dirty="0" smtClean="0"/>
              <a:t>และสำหรับคนชรามีค่าประมาณ </a:t>
            </a:r>
            <a:r>
              <a:rPr lang="en-US" sz="2800" dirty="0" smtClean="0"/>
              <a:t>4.51 km/h </a:t>
            </a:r>
            <a:r>
              <a:rPr lang="th-TH" sz="2800" dirty="0" smtClean="0"/>
              <a:t>ถึง </a:t>
            </a:r>
            <a:r>
              <a:rPr lang="en-US" sz="2800" dirty="0" smtClean="0"/>
              <a:t>4.75 km/h (1.25 m/s </a:t>
            </a:r>
            <a:r>
              <a:rPr lang="th-TH" sz="2800" dirty="0" smtClean="0"/>
              <a:t>ถึง </a:t>
            </a:r>
            <a:r>
              <a:rPr lang="en-US" sz="2800" dirty="0" smtClean="0"/>
              <a:t>1.32 m/s)</a:t>
            </a:r>
            <a:endParaRPr lang="th-TH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899592" y="5373216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http://en.wikipedia.org/wiki/Walking</a:t>
            </a:r>
            <a:endParaRPr lang="th-TH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0"/>
            <a:ext cx="7772400" cy="1143000"/>
          </a:xfrm>
        </p:spPr>
        <p:txBody>
          <a:bodyPr/>
          <a:lstStyle/>
          <a:p>
            <a:r>
              <a:rPr lang="th-TH" b="1" dirty="0" smtClean="0">
                <a:solidFill>
                  <a:schemeClr val="tx1"/>
                </a:solidFill>
                <a:cs typeface="+mn-cs"/>
              </a:rPr>
              <a:t>ผลสรุปที่เป็นไปได้จากการคำนวณ</a:t>
            </a:r>
            <a:endParaRPr lang="th-TH" b="1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FC22-D78D-469D-AD93-7A52EE8271E1}" type="slidenum">
              <a:rPr lang="th-TH" smtClean="0"/>
              <a:pPr/>
              <a:t>33</a:t>
            </a:fld>
            <a:endParaRPr lang="th-TH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" name="Picture 3" descr="fig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219200"/>
            <a:ext cx="800100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3124200" y="2667000"/>
            <a:ext cx="4876800" cy="457200"/>
          </a:xfrm>
          <a:prstGeom prst="leftArrow">
            <a:avLst>
              <a:gd name="adj1" fmla="val 30556"/>
              <a:gd name="adj2" fmla="val 78815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 rot="16200000">
            <a:off x="2781300" y="2324100"/>
            <a:ext cx="685800" cy="457200"/>
          </a:xfrm>
          <a:prstGeom prst="leftArrow">
            <a:avLst>
              <a:gd name="adj1" fmla="val 37500"/>
              <a:gd name="adj2" fmla="val 5445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 rot="5400000">
            <a:off x="2781300" y="3009900"/>
            <a:ext cx="685800" cy="457200"/>
          </a:xfrm>
          <a:prstGeom prst="leftArrow">
            <a:avLst>
              <a:gd name="adj1" fmla="val 37500"/>
              <a:gd name="adj2" fmla="val 5445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2819400" y="1371600"/>
            <a:ext cx="838200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?</a:t>
            </a:r>
            <a:endParaRPr lang="th-TH" sz="32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50000"/>
              </a:spcBef>
            </a:pPr>
            <a:endParaRPr lang="th-TH" sz="32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50000"/>
              </a:spcBef>
            </a:pPr>
            <a:endParaRPr lang="th-TH" sz="32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?</a:t>
            </a:r>
            <a:endParaRPr lang="th-TH" sz="32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3568" y="4797152"/>
            <a:ext cx="7992888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h-TH" dirty="0" smtClean="0"/>
              <a:t>ผลสรุปที่มีโอกาสเป็นไปได้คือ ขณะที่ชายชรากำลังเดินอยู่บนทางม้าลาย มุ่งหน้าไปยังเกาะกลางถนน รถคันนี้ก็วิ่งมาชนตรง </a:t>
            </a:r>
            <a:r>
              <a:rPr lang="en-US" dirty="0" smtClean="0"/>
              <a:t>point of impact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/>
      <p:bldP spid="14" grpId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Analytical tools 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FC22-D78D-469D-AD93-7A52EE8271E1}" type="slidenum">
              <a:rPr lang="th-TH" smtClean="0"/>
              <a:pPr/>
              <a:t>4</a:t>
            </a:fld>
            <a:endParaRPr lang="th-TH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Analytical tools are used to evaluate the accidents.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analysis provide the accident reconstruction scenario.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analytical tools include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Kinematics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 – kinetic energy theorem</a:t>
            </a:r>
          </a:p>
          <a:p>
            <a:pPr marL="0" indent="0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Laws of conversation of momentum</a:t>
            </a:r>
          </a:p>
          <a:p>
            <a:pPr marL="0" indent="0"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Laws of conversation of energy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67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-15123"/>
            <a:ext cx="77724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Basic energy method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FC22-D78D-469D-AD93-7A52EE8271E1}" type="slidenum">
              <a:rPr lang="th-TH" smtClean="0"/>
              <a:pPr/>
              <a:t>5</a:t>
            </a:fld>
            <a:endParaRPr lang="th-TH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755576" y="1628800"/>
            <a:ext cx="7772400" cy="4176464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bring a moving vehicle with a constant speed to a stop, a work by braking, skidding or crushing has to be done to reduce the vehicle’s kinetic energy to zero.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Skidding is a common way that causes the dissipation of kinetic energy of a vehicle.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skid mark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some other information can be used to compute a speed of a vehicle.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3504" y="617852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http://www.bsharp.org/physics/skidmarks</a:t>
            </a:r>
          </a:p>
        </p:txBody>
      </p:sp>
    </p:spTree>
    <p:extLst>
      <p:ext uri="{BB962C8B-B14F-4D97-AF65-F5344CB8AC3E}">
        <p14:creationId xmlns:p14="http://schemas.microsoft.com/office/powerpoint/2010/main" val="18436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657" y="249338"/>
            <a:ext cx="7772400" cy="51942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Features of skid marks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FC22-D78D-469D-AD93-7A52EE8271E1}" type="slidenum">
              <a:rPr lang="th-TH" smtClean="0"/>
              <a:pPr/>
              <a:t>6</a:t>
            </a:fld>
            <a:endParaRPr lang="th-TH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74328" y="702763"/>
            <a:ext cx="4701152" cy="4572000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skid mark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the mark made by a tire which is stopped rolling and slides on the road surface.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inflation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tires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lead to different appearances of the skid marks.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://forum.e46fanatics.com/attachment.php?attachmentid=222528&amp;d=117623473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480" y="3602161"/>
            <a:ext cx="3816424" cy="28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916295" y="639622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http://forum.e46fanatics.com/showthread.php?t=461865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7313" y="3713597"/>
            <a:ext cx="479383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Conventional marks are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generally solid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continuous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streaks.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often begin and end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abruptly. Skid marks from ABS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other hand may follow an intermittent light and dark pattern.</a:t>
            </a:r>
          </a:p>
        </p:txBody>
      </p:sp>
      <p:pic>
        <p:nvPicPr>
          <p:cNvPr id="55298" name="Picture 2" descr="https://qph.is.quoracdn.net/main-qimg-c1399370b67414b8ff1393bb10baa336?convert_to_webp=tr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151" y="442317"/>
            <a:ext cx="3633296" cy="2525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827057" y="3024089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/>
              <a:t>https://www.quora.com</a:t>
            </a:r>
            <a:r>
              <a:rPr lang="en-US" sz="1600" dirty="0" smtClean="0"/>
              <a:t>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3693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-226987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Features of skid marks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FC22-D78D-469D-AD93-7A52EE8271E1}" type="slidenum">
              <a:rPr lang="th-TH" smtClean="0"/>
              <a:pPr/>
              <a:t>7</a:t>
            </a:fld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0" y="950365"/>
            <a:ext cx="9252520" cy="4572000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inflation of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tyres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will lead to different appearances of the skid marks.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finish the matching game below and give reasons for your choices.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9288" t="24788" r="20075" b="54202"/>
          <a:stretch/>
        </p:blipFill>
        <p:spPr>
          <a:xfrm>
            <a:off x="283915" y="1997057"/>
            <a:ext cx="7784354" cy="15164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0075" t="50000" r="22438" b="26189"/>
          <a:stretch/>
        </p:blipFill>
        <p:spPr>
          <a:xfrm>
            <a:off x="484864" y="3547843"/>
            <a:ext cx="7564434" cy="17615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20075" t="58404" r="19288" b="27589"/>
          <a:stretch/>
        </p:blipFill>
        <p:spPr>
          <a:xfrm>
            <a:off x="425681" y="5435740"/>
            <a:ext cx="8401158" cy="109106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91680" y="6460640"/>
            <a:ext cx="7250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u="sng" dirty="0">
                <a:solidFill>
                  <a:srgbClr val="006621"/>
                </a:solidFill>
                <a:latin typeface="arial" panose="020B0604020202020204" pitchFamily="34" charset="0"/>
                <a:hlinkClick r:id="rId6"/>
              </a:rPr>
              <a:t>https://www.edb.gov.hk › 5_Lesson_7_worksheets_withAns</a:t>
            </a:r>
            <a:endParaRPr lang="en-US" sz="1400" b="0" i="0" u="sng" dirty="0">
              <a:solidFill>
                <a:srgbClr val="660099"/>
              </a:solidFill>
              <a:effectLst/>
              <a:latin typeface="arial" panose="020B0604020202020204" pitchFamily="34" charset="0"/>
              <a:hlinkClick r:id="rId6"/>
            </a:endParaRPr>
          </a:p>
        </p:txBody>
      </p:sp>
    </p:spTree>
    <p:extLst>
      <p:ext uri="{BB962C8B-B14F-4D97-AF65-F5344CB8AC3E}">
        <p14:creationId xmlns:p14="http://schemas.microsoft.com/office/powerpoint/2010/main" val="67072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Accident reconstruction</a:t>
            </a:r>
            <a:endParaRPr lang="th-TH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FC22-D78D-469D-AD93-7A52EE8271E1}" type="slidenum">
              <a:rPr lang="th-TH" smtClean="0"/>
              <a:pPr/>
              <a:t>8</a:t>
            </a:fld>
            <a:endParaRPr lang="th-TH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 study</a:t>
            </a:r>
            <a:r>
              <a:rPr lang="th-TH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 : </a:t>
            </a:r>
            <a:r>
              <a:rPr lang="th-TH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 collision</a:t>
            </a:r>
          </a:p>
          <a:p>
            <a:pPr>
              <a:lnSpc>
                <a:spcPct val="8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anose="02020603050405020304" pitchFamily="18" charset="0"/>
              </a:rPr>
              <a:t>    An investigation of a single vehicle run-off case</a:t>
            </a:r>
            <a:r>
              <a:rPr lang="th-TH" dirty="0" smtClean="0">
                <a:latin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h-TH" dirty="0" smtClean="0">
                <a:latin typeface="Times New Roman" panose="02020603050405020304" pitchFamily="18" charset="0"/>
              </a:rPr>
              <a:t>จาก  </a:t>
            </a:r>
            <a:r>
              <a:rPr lang="en-US" sz="2400" dirty="0" smtClean="0">
                <a:latin typeface="Times New Roman" pitchFamily="18" charset="0"/>
                <a:cs typeface="Times New Roman" panose="02020603050405020304" pitchFamily="18" charset="0"/>
              </a:rPr>
              <a:t>In-depth Study on Road Accidents: Thailand Perspective</a:t>
            </a:r>
          </a:p>
          <a:p>
            <a:pPr>
              <a:lnSpc>
                <a:spcPct val="8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anose="02020603050405020304" pitchFamily="18" charset="0"/>
              </a:rPr>
              <a:t>    By</a:t>
            </a:r>
          </a:p>
          <a:p>
            <a:pPr>
              <a:lnSpc>
                <a:spcPct val="8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anose="02020603050405020304" pitchFamily="18" charset="0"/>
              </a:rPr>
              <a:t>    M B Islam, S </a:t>
            </a:r>
            <a:r>
              <a:rPr lang="en-US" sz="2400" dirty="0" err="1" smtClean="0">
                <a:latin typeface="Times New Roman" pitchFamily="18" charset="0"/>
                <a:cs typeface="Times New Roman" panose="02020603050405020304" pitchFamily="18" charset="0"/>
              </a:rPr>
              <a:t>Ponboon</a:t>
            </a:r>
            <a:r>
              <a:rPr lang="en-US" sz="2400" dirty="0" smtClean="0">
                <a:latin typeface="Times New Roman" pitchFamily="18" charset="0"/>
                <a:cs typeface="Times New Roman" panose="02020603050405020304" pitchFamily="18" charset="0"/>
              </a:rPr>
              <a:t> and N </a:t>
            </a:r>
            <a:r>
              <a:rPr lang="en-US" sz="2400" dirty="0" err="1" smtClean="0">
                <a:latin typeface="Times New Roman" pitchFamily="18" charset="0"/>
                <a:cs typeface="Times New Roman" panose="02020603050405020304" pitchFamily="18" charset="0"/>
              </a:rPr>
              <a:t>Boontob</a:t>
            </a:r>
            <a:endParaRPr lang="en-US" sz="2400" dirty="0" smtClean="0">
              <a:latin typeface="Times New Roman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anose="02020603050405020304" pitchFamily="18" charset="0"/>
              </a:rPr>
              <a:t>    Thailand Accident Research Center (TARC)</a:t>
            </a:r>
          </a:p>
          <a:p>
            <a:pPr>
              <a:lnSpc>
                <a:spcPct val="8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anose="02020603050405020304" pitchFamily="18" charset="0"/>
              </a:rPr>
              <a:t>     </a:t>
            </a:r>
            <a:r>
              <a:rPr lang="th-TH" sz="2400" dirty="0" smtClean="0">
                <a:latin typeface="Times New Roman" pitchFamily="18" charset="0"/>
              </a:rPr>
              <a:t>ศูนย์วิจัยอุบัติแห่งประเทศไทย </a:t>
            </a:r>
            <a:r>
              <a:rPr lang="en-US" sz="2400" dirty="0" smtClean="0">
                <a:latin typeface="Times New Roman" pitchFamily="18" charset="0"/>
                <a:cs typeface="Times New Roman" panose="02020603050405020304" pitchFamily="18" charset="0"/>
              </a:rPr>
              <a:t>(http://www.tarc.or.th/)</a:t>
            </a:r>
          </a:p>
          <a:p>
            <a:pPr>
              <a:lnSpc>
                <a:spcPct val="8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anose="02020603050405020304" pitchFamily="18" charset="0"/>
              </a:rPr>
              <a:t>    Asian Institute of Technology (AIT)</a:t>
            </a:r>
          </a:p>
          <a:p>
            <a:pPr>
              <a:lnSpc>
                <a:spcPct val="8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anose="02020603050405020304" pitchFamily="18" charset="0"/>
              </a:rPr>
              <a:t>    THAILAND</a:t>
            </a:r>
            <a:endParaRPr lang="th-TH" sz="2400" dirty="0" smtClean="0">
              <a:latin typeface="Times New Roman" pitchFamily="18" charset="0"/>
            </a:endParaRPr>
          </a:p>
          <a:p>
            <a:pPr>
              <a:buNone/>
            </a:pPr>
            <a:endParaRPr lang="th-TH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88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391" y="-37522"/>
            <a:ext cx="7772400" cy="1143000"/>
          </a:xfrm>
        </p:spPr>
        <p:txBody>
          <a:bodyPr/>
          <a:lstStyle/>
          <a:p>
            <a:r>
              <a:rPr lang="th-TH" b="1" dirty="0" smtClean="0">
                <a:solidFill>
                  <a:schemeClr val="tx1"/>
                </a:solidFill>
                <a:cs typeface="+mn-cs"/>
              </a:rPr>
              <a:t>แหล่งข้อมูล</a:t>
            </a:r>
            <a:endParaRPr lang="th-TH" b="1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FC22-D78D-469D-AD93-7A52EE8271E1}" type="slidenum">
              <a:rPr lang="th-TH" smtClean="0"/>
              <a:pPr/>
              <a:t>9</a:t>
            </a:fld>
            <a:endParaRPr lang="th-TH"/>
          </a:p>
        </p:txBody>
      </p:sp>
      <p:sp>
        <p:nvSpPr>
          <p:cNvPr id="3" name="Rectangle 2"/>
          <p:cNvSpPr/>
          <p:nvPr/>
        </p:nvSpPr>
        <p:spPr>
          <a:xfrm>
            <a:off x="2660872" y="310879"/>
            <a:ext cx="5534310" cy="523220"/>
          </a:xfrm>
          <a:prstGeom prst="rect">
            <a:avLst/>
          </a:prstGeom>
          <a:solidFill>
            <a:srgbClr val="FFFF00"/>
          </a:solidFill>
          <a:ln>
            <a:solidFill>
              <a:srgbClr val="F1E9E7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http://www.tarc.ait.ac.th/th/index.php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6800"/>
            <a:ext cx="9144000" cy="5140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2621</TotalTime>
  <Words>2757</Words>
  <Application>Microsoft Office PowerPoint</Application>
  <PresentationFormat>On-screen Show (4:3)</PresentationFormat>
  <Paragraphs>317</Paragraphs>
  <Slides>33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8" baseType="lpstr">
      <vt:lpstr>Arial</vt:lpstr>
      <vt:lpstr>Arial</vt:lpstr>
      <vt:lpstr>Calibri</vt:lpstr>
      <vt:lpstr>Cordia New</vt:lpstr>
      <vt:lpstr>EucrosiaUPC</vt:lpstr>
      <vt:lpstr>Franklin Gothic Book</vt:lpstr>
      <vt:lpstr>LilyUPC</vt:lpstr>
      <vt:lpstr>Perpetua</vt:lpstr>
      <vt:lpstr>Symbol</vt:lpstr>
      <vt:lpstr>Tahoma</vt:lpstr>
      <vt:lpstr>Times New Roman</vt:lpstr>
      <vt:lpstr>Wingdings</vt:lpstr>
      <vt:lpstr>Wingdings 2</vt:lpstr>
      <vt:lpstr>Equity</vt:lpstr>
      <vt:lpstr>Equation</vt:lpstr>
      <vt:lpstr>Vehicular accidents</vt:lpstr>
      <vt:lpstr>Outline</vt:lpstr>
      <vt:lpstr>Unit conversion   </vt:lpstr>
      <vt:lpstr>Analytical tools </vt:lpstr>
      <vt:lpstr>Basic energy method</vt:lpstr>
      <vt:lpstr>Features of skid marks</vt:lpstr>
      <vt:lpstr>Features of skid marks</vt:lpstr>
      <vt:lpstr>Accident reconstruction</vt:lpstr>
      <vt:lpstr>แหล่งข้อมูล</vt:lpstr>
      <vt:lpstr>ข้อมูลเบื้องต้น</vt:lpstr>
      <vt:lpstr>รายละเอียดจากสถานที่เกิดเหตุ (1)</vt:lpstr>
      <vt:lpstr>รายละเอียดจากสถานที่เกิดเหตุ (2)</vt:lpstr>
      <vt:lpstr>ข้อมูลสำหรับการวิเคราะห์เหตุการณ์ที่เกิดขึ้น</vt:lpstr>
      <vt:lpstr>PowerPoint Presentation</vt:lpstr>
      <vt:lpstr>ความสัมพันธ์ระหว่างงานและพลังงานจลน์</vt:lpstr>
      <vt:lpstr>PowerPoint Presentation</vt:lpstr>
      <vt:lpstr>ข้อสังเกตเกี่ยวกับการเกิดรอยไถลบนพื้นถนนเนื่องจากการเบรก </vt:lpstr>
      <vt:lpstr>กราฟ ระหว่างความเร็ว และ ระยะทาง ของรถกระบะที่ประสบอุบัติเหตุ</vt:lpstr>
      <vt:lpstr>อัตราความเร็วของยานพาหนะตามพระราชบัญญัติจราจรทางบก ฉบับ 8 พ.ศ. 2551</vt:lpstr>
      <vt:lpstr>Stopping distance</vt:lpstr>
      <vt:lpstr>PowerPoint Presentation</vt:lpstr>
      <vt:lpstr>ผลสรุปจากการศึกษา</vt:lpstr>
      <vt:lpstr>PowerPoint Presentation</vt:lpstr>
      <vt:lpstr>PowerPoint Presentation</vt:lpstr>
      <vt:lpstr>PowerPoint Presentation</vt:lpstr>
      <vt:lpstr>What is your verdict? Who is lying?</vt:lpstr>
      <vt:lpstr>Accident reconstruction</vt:lpstr>
      <vt:lpstr>ข้อมูลเบื้องต้น </vt:lpstr>
      <vt:lpstr>รายละเอียดจากสถานที่เกิดเหตุ</vt:lpstr>
      <vt:lpstr>การคำนวณหาความเร็วของรถยนต์ในแต่ละตำแหน่ง</vt:lpstr>
      <vt:lpstr>การคำนวณหาช่วงเวลาก่อนเกิดเหตุ</vt:lpstr>
      <vt:lpstr>อัตราเร็วในการเดินของคน</vt:lpstr>
      <vt:lpstr>ผลสรุปที่เป็นไปได้จากการคำนวณ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ฟิสิกส์ของการชน</dc:title>
  <dc:creator>RatchapakMU</dc:creator>
  <cp:lastModifiedBy>rachapak.chi@gmail.com</cp:lastModifiedBy>
  <cp:revision>329</cp:revision>
  <dcterms:created xsi:type="dcterms:W3CDTF">2011-02-25T06:45:24Z</dcterms:created>
  <dcterms:modified xsi:type="dcterms:W3CDTF">2019-09-03T22:25:29Z</dcterms:modified>
</cp:coreProperties>
</file>